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6"/>
  </p:notesMasterIdLst>
  <p:handoutMasterIdLst>
    <p:handoutMasterId r:id="rId27"/>
  </p:handoutMasterIdLst>
  <p:sldIdLst>
    <p:sldId id="478" r:id="rId2"/>
    <p:sldId id="474" r:id="rId3"/>
    <p:sldId id="452" r:id="rId4"/>
    <p:sldId id="453" r:id="rId5"/>
    <p:sldId id="454" r:id="rId6"/>
    <p:sldId id="455" r:id="rId7"/>
    <p:sldId id="456" r:id="rId8"/>
    <p:sldId id="457" r:id="rId9"/>
    <p:sldId id="458" r:id="rId10"/>
    <p:sldId id="459" r:id="rId11"/>
    <p:sldId id="460" r:id="rId12"/>
    <p:sldId id="461" r:id="rId13"/>
    <p:sldId id="462" r:id="rId14"/>
    <p:sldId id="463" r:id="rId15"/>
    <p:sldId id="464" r:id="rId16"/>
    <p:sldId id="465" r:id="rId17"/>
    <p:sldId id="448" r:id="rId18"/>
    <p:sldId id="466" r:id="rId19"/>
    <p:sldId id="467" r:id="rId20"/>
    <p:sldId id="468" r:id="rId21"/>
    <p:sldId id="469" r:id="rId22"/>
    <p:sldId id="470" r:id="rId23"/>
    <p:sldId id="471" r:id="rId24"/>
    <p:sldId id="294" r:id="rId25"/>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38">
          <p15:clr>
            <a:srgbClr val="A4A3A4"/>
          </p15:clr>
        </p15:guide>
        <p15:guide id="2" orient="horz" pos="300">
          <p15:clr>
            <a:srgbClr val="A4A3A4"/>
          </p15:clr>
        </p15:guide>
        <p15:guide id="3" orient="horz" pos="573">
          <p15:clr>
            <a:srgbClr val="A4A3A4"/>
          </p15:clr>
        </p15:guide>
        <p15:guide id="4" pos="2156">
          <p15:clr>
            <a:srgbClr val="A4A3A4"/>
          </p15:clr>
        </p15:guide>
        <p15:guide id="5" pos="287">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ock Faucette" initials="BF" lastIdx="4" clrIdx="0"/>
  <p:cmAuthor id="2" name="Rachel Biggs" initials="" lastIdx="7" clrIdx="1"/>
  <p:cmAuthor id="3" name="R.L. Bynum" initials="RB" lastIdx="10" clrIdx="2">
    <p:extLst/>
  </p:cmAuthor>
  <p:cmAuthor id="4" name="Richard Dobbs" initials="RD" lastIdx="9" clrIdx="3">
    <p:extLst/>
  </p:cmAuthor>
  <p:cmAuthor id="5" name="Richard Dobbs" initials="RD [2]" lastIdx="1" clrIdx="4">
    <p:extLst/>
  </p:cmAuthor>
  <p:cmAuthor id="6" name="Richard Dobbs" initials="RD [3]" lastIdx="1" clrIdx="5">
    <p:extLst/>
  </p:cmAuthor>
  <p:cmAuthor id="7" name="Michelle Lewis" initials="ML" lastIdx="70" clrIdx="6">
    <p:extLst/>
  </p:cmAuthor>
  <p:cmAuthor id="8" name="Carl Mayes" initials="CM" lastIdx="5" clrIdx="7">
    <p:extLst/>
  </p:cmAuthor>
  <p:cmAuthor id="9" name="Jim Brackens" initials="JB" lastIdx="2" clrIdx="8">
    <p:extLst/>
  </p:cmAuthor>
  <p:cmAuthor id="10" name="Microsoft Office User" initials="Office" lastIdx="1" clrIdx="9">
    <p:extLst/>
  </p:cmAuthor>
  <p:cmAuthor id="11" name="Allison Carter" initials="AC" lastIdx="10" clrIdx="10">
    <p:extLst>
      <p:ext uri="{19B8F6BF-5375-455C-9EA6-DF929625EA0E}">
        <p15:presenceInfo xmlns:p15="http://schemas.microsoft.com/office/powerpoint/2012/main" userId="S-1-5-21-1214440339-1606980848-682003330-32177" providerId="AD"/>
      </p:ext>
    </p:extLst>
  </p:cmAuthor>
  <p:cmAuthor id="12" name="April Walker" initials="AW" lastIdx="5" clrIdx="11">
    <p:extLst>
      <p:ext uri="{19B8F6BF-5375-455C-9EA6-DF929625EA0E}">
        <p15:presenceInfo xmlns:p15="http://schemas.microsoft.com/office/powerpoint/2012/main" userId="S-1-5-21-1214440339-1606980848-682003330-37793" providerId="AD"/>
      </p:ext>
    </p:extLst>
  </p:cmAuthor>
  <p:cmAuthor id="13" name="Cari Weston" initials="CW" lastIdx="5" clrIdx="12">
    <p:extLst>
      <p:ext uri="{19B8F6BF-5375-455C-9EA6-DF929625EA0E}">
        <p15:presenceInfo xmlns:p15="http://schemas.microsoft.com/office/powerpoint/2012/main" userId="S-1-5-21-1214440339-1606980848-682003330-2995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659F"/>
    <a:srgbClr val="F114BB"/>
    <a:srgbClr val="595959"/>
    <a:srgbClr val="72246C"/>
    <a:srgbClr val="65666A"/>
    <a:srgbClr val="00857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35" autoAdjust="0"/>
    <p:restoredTop sz="63806" autoAdjust="0"/>
  </p:normalViewPr>
  <p:slideViewPr>
    <p:cSldViewPr snapToGrid="0" snapToObjects="1" showGuides="1">
      <p:cViewPr varScale="1">
        <p:scale>
          <a:sx n="62" d="100"/>
          <a:sy n="62" d="100"/>
        </p:scale>
        <p:origin x="1524" y="54"/>
      </p:cViewPr>
      <p:guideLst>
        <p:guide orient="horz" pos="1338"/>
        <p:guide orient="horz" pos="300"/>
        <p:guide orient="horz" pos="573"/>
        <p:guide pos="2156"/>
        <p:guide pos="287"/>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6C6E202-30DE-2245-B598-769B575C8E35}" type="doc">
      <dgm:prSet loTypeId="urn:microsoft.com/office/officeart/2005/8/layout/pyramid1" loCatId="pyramid" qsTypeId="urn:microsoft.com/office/officeart/2005/8/quickstyle/simple1" qsCatId="simple" csTypeId="urn:microsoft.com/office/officeart/2005/8/colors/accent1_2" csCatId="accent1" phldr="1"/>
      <dgm:spPr/>
      <dgm:t>
        <a:bodyPr/>
        <a:lstStyle/>
        <a:p>
          <a:endParaRPr lang="en-US"/>
        </a:p>
      </dgm:t>
    </dgm:pt>
    <dgm:pt modelId="{F750D2C8-5059-344B-AA37-6F4A91D2D4FF}">
      <dgm:prSet phldrT="[Text]" custT="1"/>
      <dgm:spPr>
        <a:solidFill>
          <a:schemeClr val="tx2"/>
        </a:solidFill>
        <a:ln w="22225">
          <a:solidFill>
            <a:schemeClr val="bg1"/>
          </a:solidFill>
        </a:ln>
      </dgm:spPr>
      <dgm:t>
        <a:bodyPr/>
        <a:lstStyle/>
        <a:p>
          <a:pPr>
            <a:lnSpc>
              <a:spcPct val="100000"/>
            </a:lnSpc>
          </a:pPr>
          <a:r>
            <a:rPr lang="en-US" sz="1600" dirty="0">
              <a:solidFill>
                <a:srgbClr val="FFFFFF"/>
              </a:solidFill>
              <a:latin typeface="Arial Bold"/>
              <a:cs typeface="Arial Bold"/>
            </a:rPr>
            <a:t/>
          </a:r>
          <a:br>
            <a:rPr lang="en-US" sz="1600" dirty="0">
              <a:solidFill>
                <a:srgbClr val="FFFFFF"/>
              </a:solidFill>
              <a:latin typeface="Arial Bold"/>
              <a:cs typeface="Arial Bold"/>
            </a:rPr>
          </a:br>
          <a:r>
            <a:rPr lang="en-US" sz="1400" b="0" dirty="0">
              <a:solidFill>
                <a:srgbClr val="FFFFFF"/>
              </a:solidFill>
              <a:latin typeface="Arial Bold"/>
              <a:cs typeface="Arial Bold"/>
            </a:rPr>
            <a:t>0% for </a:t>
          </a:r>
          <a:br>
            <a:rPr lang="en-US" sz="1400" b="0" dirty="0">
              <a:solidFill>
                <a:srgbClr val="FFFFFF"/>
              </a:solidFill>
              <a:latin typeface="Arial Bold"/>
              <a:cs typeface="Arial Bold"/>
            </a:rPr>
          </a:br>
          <a:r>
            <a:rPr lang="en-US" sz="1400" b="0" dirty="0">
              <a:solidFill>
                <a:srgbClr val="FFFFFF"/>
              </a:solidFill>
              <a:latin typeface="Arial Bold"/>
              <a:cs typeface="Arial Bold"/>
            </a:rPr>
            <a:t>taxpayers </a:t>
          </a:r>
          <a:br>
            <a:rPr lang="en-US" sz="1400" b="0" dirty="0">
              <a:solidFill>
                <a:srgbClr val="FFFFFF"/>
              </a:solidFill>
              <a:latin typeface="Arial Bold"/>
              <a:cs typeface="Arial Bold"/>
            </a:rPr>
          </a:br>
          <a:r>
            <a:rPr lang="en-US" sz="1400" b="0" dirty="0">
              <a:solidFill>
                <a:srgbClr val="FFFFFF"/>
              </a:solidFill>
              <a:latin typeface="Arial Bold"/>
              <a:cs typeface="Arial Bold"/>
            </a:rPr>
            <a:t>in 0–15% </a:t>
          </a:r>
          <a:br>
            <a:rPr lang="en-US" sz="1400" b="0" dirty="0">
              <a:solidFill>
                <a:srgbClr val="FFFFFF"/>
              </a:solidFill>
              <a:latin typeface="Arial Bold"/>
              <a:cs typeface="Arial Bold"/>
            </a:rPr>
          </a:br>
          <a:r>
            <a:rPr lang="en-US" sz="1400" b="0" dirty="0">
              <a:solidFill>
                <a:srgbClr val="FFFFFF"/>
              </a:solidFill>
              <a:latin typeface="Arial Bold"/>
              <a:cs typeface="Arial Bold"/>
            </a:rPr>
            <a:t>tax brackets</a:t>
          </a:r>
        </a:p>
      </dgm:t>
    </dgm:pt>
    <dgm:pt modelId="{A1985E34-F00D-6F4F-80DC-CE0F4C1E2EAF}" type="parTrans" cxnId="{3E663FC5-FE2C-264A-8371-71727FBCA93C}">
      <dgm:prSet/>
      <dgm:spPr/>
      <dgm:t>
        <a:bodyPr/>
        <a:lstStyle/>
        <a:p>
          <a:endParaRPr lang="en-US"/>
        </a:p>
      </dgm:t>
    </dgm:pt>
    <dgm:pt modelId="{347AA835-A2DE-154B-8763-4CCEBCEB4ADC}" type="sibTrans" cxnId="{3E663FC5-FE2C-264A-8371-71727FBCA93C}">
      <dgm:prSet/>
      <dgm:spPr/>
      <dgm:t>
        <a:bodyPr/>
        <a:lstStyle/>
        <a:p>
          <a:endParaRPr lang="en-US"/>
        </a:p>
      </dgm:t>
    </dgm:pt>
    <dgm:pt modelId="{44EE0520-5880-7849-88D6-1FB77EBB61B1}">
      <dgm:prSet phldrT="[Text]" custT="1"/>
      <dgm:spPr>
        <a:solidFill>
          <a:schemeClr val="accent4"/>
        </a:solidFill>
        <a:ln w="22225">
          <a:solidFill>
            <a:schemeClr val="bg1"/>
          </a:solidFill>
        </a:ln>
      </dgm:spPr>
      <dgm:t>
        <a:bodyPr/>
        <a:lstStyle/>
        <a:p>
          <a:pPr>
            <a:lnSpc>
              <a:spcPct val="100000"/>
            </a:lnSpc>
          </a:pPr>
          <a:r>
            <a:rPr lang="en-US" sz="1400" dirty="0">
              <a:solidFill>
                <a:srgbClr val="FFFFFF"/>
              </a:solidFill>
              <a:latin typeface="Arial Bold"/>
              <a:cs typeface="Arial Bold"/>
            </a:rPr>
            <a:t>15% for taxpayers in </a:t>
          </a:r>
          <a:br>
            <a:rPr lang="en-US" sz="1400" dirty="0">
              <a:solidFill>
                <a:srgbClr val="FFFFFF"/>
              </a:solidFill>
              <a:latin typeface="Arial Bold"/>
              <a:cs typeface="Arial Bold"/>
            </a:rPr>
          </a:br>
          <a:r>
            <a:rPr lang="en-US" sz="1400" dirty="0">
              <a:solidFill>
                <a:srgbClr val="FFFFFF"/>
              </a:solidFill>
              <a:latin typeface="Arial Bold"/>
              <a:cs typeface="Arial Bold"/>
            </a:rPr>
            <a:t>middle-income </a:t>
          </a:r>
          <a:br>
            <a:rPr lang="en-US" sz="1400" dirty="0">
              <a:solidFill>
                <a:srgbClr val="FFFFFF"/>
              </a:solidFill>
              <a:latin typeface="Arial Bold"/>
              <a:cs typeface="Arial Bold"/>
            </a:rPr>
          </a:br>
          <a:r>
            <a:rPr lang="en-US" sz="1400" dirty="0">
              <a:solidFill>
                <a:srgbClr val="FFFFFF"/>
              </a:solidFill>
              <a:latin typeface="Arial Bold"/>
              <a:cs typeface="Arial Bold"/>
            </a:rPr>
            <a:t>tax brackets</a:t>
          </a:r>
        </a:p>
      </dgm:t>
    </dgm:pt>
    <dgm:pt modelId="{482510D6-CFA9-CF40-BCAB-0C514B1A462D}" type="parTrans" cxnId="{950C5FDA-2C8F-A643-A32D-3FA3BC274FFE}">
      <dgm:prSet/>
      <dgm:spPr/>
      <dgm:t>
        <a:bodyPr/>
        <a:lstStyle/>
        <a:p>
          <a:endParaRPr lang="en-US"/>
        </a:p>
      </dgm:t>
    </dgm:pt>
    <dgm:pt modelId="{1870FE91-913A-2949-9D47-2F50CDE1A3ED}" type="sibTrans" cxnId="{950C5FDA-2C8F-A643-A32D-3FA3BC274FFE}">
      <dgm:prSet/>
      <dgm:spPr/>
      <dgm:t>
        <a:bodyPr/>
        <a:lstStyle/>
        <a:p>
          <a:endParaRPr lang="en-US"/>
        </a:p>
      </dgm:t>
    </dgm:pt>
    <dgm:pt modelId="{183F82B9-7596-084F-837D-CF788F15D7E6}">
      <dgm:prSet phldrT="[Text]" custT="1"/>
      <dgm:spPr>
        <a:solidFill>
          <a:schemeClr val="accent6"/>
        </a:solidFill>
        <a:ln w="22225">
          <a:solidFill>
            <a:schemeClr val="bg1"/>
          </a:solidFill>
        </a:ln>
      </dgm:spPr>
      <dgm:t>
        <a:bodyPr/>
        <a:lstStyle/>
        <a:p>
          <a:pPr>
            <a:lnSpc>
              <a:spcPct val="100000"/>
            </a:lnSpc>
          </a:pPr>
          <a:r>
            <a:rPr lang="en-US" sz="1400" dirty="0">
              <a:solidFill>
                <a:srgbClr val="FFFFFF"/>
              </a:solidFill>
              <a:latin typeface="Arial Bold"/>
              <a:cs typeface="Arial Bold"/>
            </a:rPr>
            <a:t>20% for taxpayers in the highest tax bracket (39.6%)</a:t>
          </a:r>
        </a:p>
      </dgm:t>
    </dgm:pt>
    <dgm:pt modelId="{EBD15215-4541-C849-8BE7-79597E4E2AE3}" type="parTrans" cxnId="{E99B07E5-5753-E841-809D-38BDA6DA5ADC}">
      <dgm:prSet/>
      <dgm:spPr/>
      <dgm:t>
        <a:bodyPr/>
        <a:lstStyle/>
        <a:p>
          <a:endParaRPr lang="en-US"/>
        </a:p>
      </dgm:t>
    </dgm:pt>
    <dgm:pt modelId="{F1236450-5155-524E-9DAE-3F3EEE6F8993}" type="sibTrans" cxnId="{E99B07E5-5753-E841-809D-38BDA6DA5ADC}">
      <dgm:prSet/>
      <dgm:spPr/>
      <dgm:t>
        <a:bodyPr/>
        <a:lstStyle/>
        <a:p>
          <a:endParaRPr lang="en-US"/>
        </a:p>
      </dgm:t>
    </dgm:pt>
    <dgm:pt modelId="{C7191414-47C7-B145-A8AF-DF3C4AA64345}" type="pres">
      <dgm:prSet presAssocID="{66C6E202-30DE-2245-B598-769B575C8E35}" presName="Name0" presStyleCnt="0">
        <dgm:presLayoutVars>
          <dgm:dir/>
          <dgm:animLvl val="lvl"/>
          <dgm:resizeHandles val="exact"/>
        </dgm:presLayoutVars>
      </dgm:prSet>
      <dgm:spPr/>
      <dgm:t>
        <a:bodyPr/>
        <a:lstStyle/>
        <a:p>
          <a:endParaRPr lang="en-US"/>
        </a:p>
      </dgm:t>
    </dgm:pt>
    <dgm:pt modelId="{662F7606-8D04-AD42-89B6-290DA7AB629E}" type="pres">
      <dgm:prSet presAssocID="{F750D2C8-5059-344B-AA37-6F4A91D2D4FF}" presName="Name8" presStyleCnt="0"/>
      <dgm:spPr/>
    </dgm:pt>
    <dgm:pt modelId="{30DF8269-35D7-C140-8C35-D647248A8255}" type="pres">
      <dgm:prSet presAssocID="{F750D2C8-5059-344B-AA37-6F4A91D2D4FF}" presName="level" presStyleLbl="node1" presStyleIdx="0" presStyleCnt="3" custScaleX="100476" custScaleY="177586">
        <dgm:presLayoutVars>
          <dgm:chMax val="1"/>
          <dgm:bulletEnabled val="1"/>
        </dgm:presLayoutVars>
      </dgm:prSet>
      <dgm:spPr/>
      <dgm:t>
        <a:bodyPr/>
        <a:lstStyle/>
        <a:p>
          <a:endParaRPr lang="en-US"/>
        </a:p>
      </dgm:t>
    </dgm:pt>
    <dgm:pt modelId="{D591DE13-2585-CA45-A422-1CCDAE617905}" type="pres">
      <dgm:prSet presAssocID="{F750D2C8-5059-344B-AA37-6F4A91D2D4FF}" presName="levelTx" presStyleLbl="revTx" presStyleIdx="0" presStyleCnt="0">
        <dgm:presLayoutVars>
          <dgm:chMax val="1"/>
          <dgm:bulletEnabled val="1"/>
        </dgm:presLayoutVars>
      </dgm:prSet>
      <dgm:spPr/>
      <dgm:t>
        <a:bodyPr/>
        <a:lstStyle/>
        <a:p>
          <a:endParaRPr lang="en-US"/>
        </a:p>
      </dgm:t>
    </dgm:pt>
    <dgm:pt modelId="{0AC95CD0-C8B1-5B47-9DB2-5BF831CD1CE2}" type="pres">
      <dgm:prSet presAssocID="{44EE0520-5880-7849-88D6-1FB77EBB61B1}" presName="Name8" presStyleCnt="0"/>
      <dgm:spPr/>
    </dgm:pt>
    <dgm:pt modelId="{653403D2-9AB5-FB42-9E63-8282216B973B}" type="pres">
      <dgm:prSet presAssocID="{44EE0520-5880-7849-88D6-1FB77EBB61B1}" presName="level" presStyleLbl="node1" presStyleIdx="1" presStyleCnt="3" custScaleX="100108">
        <dgm:presLayoutVars>
          <dgm:chMax val="1"/>
          <dgm:bulletEnabled val="1"/>
        </dgm:presLayoutVars>
      </dgm:prSet>
      <dgm:spPr/>
      <dgm:t>
        <a:bodyPr/>
        <a:lstStyle/>
        <a:p>
          <a:endParaRPr lang="en-US"/>
        </a:p>
      </dgm:t>
    </dgm:pt>
    <dgm:pt modelId="{C9E3E2FC-F4F9-E04B-8268-05610517BF78}" type="pres">
      <dgm:prSet presAssocID="{44EE0520-5880-7849-88D6-1FB77EBB61B1}" presName="levelTx" presStyleLbl="revTx" presStyleIdx="0" presStyleCnt="0">
        <dgm:presLayoutVars>
          <dgm:chMax val="1"/>
          <dgm:bulletEnabled val="1"/>
        </dgm:presLayoutVars>
      </dgm:prSet>
      <dgm:spPr/>
      <dgm:t>
        <a:bodyPr/>
        <a:lstStyle/>
        <a:p>
          <a:endParaRPr lang="en-US"/>
        </a:p>
      </dgm:t>
    </dgm:pt>
    <dgm:pt modelId="{A3406CAD-B120-8E46-B9C2-3003E11270C1}" type="pres">
      <dgm:prSet presAssocID="{183F82B9-7596-084F-837D-CF788F15D7E6}" presName="Name8" presStyleCnt="0"/>
      <dgm:spPr/>
    </dgm:pt>
    <dgm:pt modelId="{BA9B1D63-DF97-6C41-B86B-3154A0BA7E47}" type="pres">
      <dgm:prSet presAssocID="{183F82B9-7596-084F-837D-CF788F15D7E6}" presName="level" presStyleLbl="node1" presStyleIdx="2" presStyleCnt="3" custLinFactNeighborY="1846">
        <dgm:presLayoutVars>
          <dgm:chMax val="1"/>
          <dgm:bulletEnabled val="1"/>
        </dgm:presLayoutVars>
      </dgm:prSet>
      <dgm:spPr/>
      <dgm:t>
        <a:bodyPr/>
        <a:lstStyle/>
        <a:p>
          <a:endParaRPr lang="en-US"/>
        </a:p>
      </dgm:t>
    </dgm:pt>
    <dgm:pt modelId="{B11FEBEA-3E49-AC45-A4F5-070413F82085}" type="pres">
      <dgm:prSet presAssocID="{183F82B9-7596-084F-837D-CF788F15D7E6}" presName="levelTx" presStyleLbl="revTx" presStyleIdx="0" presStyleCnt="0">
        <dgm:presLayoutVars>
          <dgm:chMax val="1"/>
          <dgm:bulletEnabled val="1"/>
        </dgm:presLayoutVars>
      </dgm:prSet>
      <dgm:spPr/>
      <dgm:t>
        <a:bodyPr/>
        <a:lstStyle/>
        <a:p>
          <a:endParaRPr lang="en-US"/>
        </a:p>
      </dgm:t>
    </dgm:pt>
  </dgm:ptLst>
  <dgm:cxnLst>
    <dgm:cxn modelId="{950C5FDA-2C8F-A643-A32D-3FA3BC274FFE}" srcId="{66C6E202-30DE-2245-B598-769B575C8E35}" destId="{44EE0520-5880-7849-88D6-1FB77EBB61B1}" srcOrd="1" destOrd="0" parTransId="{482510D6-CFA9-CF40-BCAB-0C514B1A462D}" sibTransId="{1870FE91-913A-2949-9D47-2F50CDE1A3ED}"/>
    <dgm:cxn modelId="{E99B07E5-5753-E841-809D-38BDA6DA5ADC}" srcId="{66C6E202-30DE-2245-B598-769B575C8E35}" destId="{183F82B9-7596-084F-837D-CF788F15D7E6}" srcOrd="2" destOrd="0" parTransId="{EBD15215-4541-C849-8BE7-79597E4E2AE3}" sibTransId="{F1236450-5155-524E-9DAE-3F3EEE6F8993}"/>
    <dgm:cxn modelId="{3880A02D-39F9-3F44-A9B4-C7B4194D812F}" type="presOf" srcId="{44EE0520-5880-7849-88D6-1FB77EBB61B1}" destId="{653403D2-9AB5-FB42-9E63-8282216B973B}" srcOrd="0" destOrd="0" presId="urn:microsoft.com/office/officeart/2005/8/layout/pyramid1"/>
    <dgm:cxn modelId="{B50EA102-D4C8-E849-9B02-89354066821D}" type="presOf" srcId="{183F82B9-7596-084F-837D-CF788F15D7E6}" destId="{B11FEBEA-3E49-AC45-A4F5-070413F82085}" srcOrd="1" destOrd="0" presId="urn:microsoft.com/office/officeart/2005/8/layout/pyramid1"/>
    <dgm:cxn modelId="{A235836D-54CA-4341-B255-1DDE5946C875}" type="presOf" srcId="{44EE0520-5880-7849-88D6-1FB77EBB61B1}" destId="{C9E3E2FC-F4F9-E04B-8268-05610517BF78}" srcOrd="1" destOrd="0" presId="urn:microsoft.com/office/officeart/2005/8/layout/pyramid1"/>
    <dgm:cxn modelId="{3D066D0F-246C-294B-8619-C06C593A2A72}" type="presOf" srcId="{66C6E202-30DE-2245-B598-769B575C8E35}" destId="{C7191414-47C7-B145-A8AF-DF3C4AA64345}" srcOrd="0" destOrd="0" presId="urn:microsoft.com/office/officeart/2005/8/layout/pyramid1"/>
    <dgm:cxn modelId="{3E663FC5-FE2C-264A-8371-71727FBCA93C}" srcId="{66C6E202-30DE-2245-B598-769B575C8E35}" destId="{F750D2C8-5059-344B-AA37-6F4A91D2D4FF}" srcOrd="0" destOrd="0" parTransId="{A1985E34-F00D-6F4F-80DC-CE0F4C1E2EAF}" sibTransId="{347AA835-A2DE-154B-8763-4CCEBCEB4ADC}"/>
    <dgm:cxn modelId="{7EB8FF7E-2FCB-9048-BBA7-164F15764654}" type="presOf" srcId="{F750D2C8-5059-344B-AA37-6F4A91D2D4FF}" destId="{D591DE13-2585-CA45-A422-1CCDAE617905}" srcOrd="1" destOrd="0" presId="urn:microsoft.com/office/officeart/2005/8/layout/pyramid1"/>
    <dgm:cxn modelId="{0C252665-6FB5-2246-BD6C-0C27C5024AE6}" type="presOf" srcId="{183F82B9-7596-084F-837D-CF788F15D7E6}" destId="{BA9B1D63-DF97-6C41-B86B-3154A0BA7E47}" srcOrd="0" destOrd="0" presId="urn:microsoft.com/office/officeart/2005/8/layout/pyramid1"/>
    <dgm:cxn modelId="{5FA2EE14-5176-4F43-B994-8BF3C4147EDC}" type="presOf" srcId="{F750D2C8-5059-344B-AA37-6F4A91D2D4FF}" destId="{30DF8269-35D7-C140-8C35-D647248A8255}" srcOrd="0" destOrd="0" presId="urn:microsoft.com/office/officeart/2005/8/layout/pyramid1"/>
    <dgm:cxn modelId="{D646511C-B174-D641-A095-C32981988427}" type="presParOf" srcId="{C7191414-47C7-B145-A8AF-DF3C4AA64345}" destId="{662F7606-8D04-AD42-89B6-290DA7AB629E}" srcOrd="0" destOrd="0" presId="urn:microsoft.com/office/officeart/2005/8/layout/pyramid1"/>
    <dgm:cxn modelId="{51FCE918-2A76-EE4C-9AF9-B9E26E805183}" type="presParOf" srcId="{662F7606-8D04-AD42-89B6-290DA7AB629E}" destId="{30DF8269-35D7-C140-8C35-D647248A8255}" srcOrd="0" destOrd="0" presId="urn:microsoft.com/office/officeart/2005/8/layout/pyramid1"/>
    <dgm:cxn modelId="{34D82B13-F2DE-FB4F-B28B-F84A93937B97}" type="presParOf" srcId="{662F7606-8D04-AD42-89B6-290DA7AB629E}" destId="{D591DE13-2585-CA45-A422-1CCDAE617905}" srcOrd="1" destOrd="0" presId="urn:microsoft.com/office/officeart/2005/8/layout/pyramid1"/>
    <dgm:cxn modelId="{AB2A56F5-14CA-FE4D-9378-62033B64DA4B}" type="presParOf" srcId="{C7191414-47C7-B145-A8AF-DF3C4AA64345}" destId="{0AC95CD0-C8B1-5B47-9DB2-5BF831CD1CE2}" srcOrd="1" destOrd="0" presId="urn:microsoft.com/office/officeart/2005/8/layout/pyramid1"/>
    <dgm:cxn modelId="{EE5C34EF-6FED-7F4D-9F2E-9F448D87A364}" type="presParOf" srcId="{0AC95CD0-C8B1-5B47-9DB2-5BF831CD1CE2}" destId="{653403D2-9AB5-FB42-9E63-8282216B973B}" srcOrd="0" destOrd="0" presId="urn:microsoft.com/office/officeart/2005/8/layout/pyramid1"/>
    <dgm:cxn modelId="{8A91AD80-93C7-0641-A85C-7F0AFBFFE75F}" type="presParOf" srcId="{0AC95CD0-C8B1-5B47-9DB2-5BF831CD1CE2}" destId="{C9E3E2FC-F4F9-E04B-8268-05610517BF78}" srcOrd="1" destOrd="0" presId="urn:microsoft.com/office/officeart/2005/8/layout/pyramid1"/>
    <dgm:cxn modelId="{135C0B47-E51C-394D-8FE3-C7BD9159BF8D}" type="presParOf" srcId="{C7191414-47C7-B145-A8AF-DF3C4AA64345}" destId="{A3406CAD-B120-8E46-B9C2-3003E11270C1}" srcOrd="2" destOrd="0" presId="urn:microsoft.com/office/officeart/2005/8/layout/pyramid1"/>
    <dgm:cxn modelId="{0022A169-0663-1544-870A-113A938CF634}" type="presParOf" srcId="{A3406CAD-B120-8E46-B9C2-3003E11270C1}" destId="{BA9B1D63-DF97-6C41-B86B-3154A0BA7E47}" srcOrd="0" destOrd="0" presId="urn:microsoft.com/office/officeart/2005/8/layout/pyramid1"/>
    <dgm:cxn modelId="{0E30FE05-525C-CE4D-B880-234C865D8B5E}" type="presParOf" srcId="{A3406CAD-B120-8E46-B9C2-3003E11270C1}" destId="{B11FEBEA-3E49-AC45-A4F5-070413F82085}" srcOrd="1" destOrd="0" presId="urn:microsoft.com/office/officeart/2005/8/layout/pyramid1"/>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DF8269-35D7-C140-8C35-D647248A8255}">
      <dsp:nvSpPr>
        <dsp:cNvPr id="0" name=""/>
        <dsp:cNvSpPr/>
      </dsp:nvSpPr>
      <dsp:spPr>
        <a:xfrm>
          <a:off x="1199575" y="0"/>
          <a:ext cx="2149503" cy="1524347"/>
        </a:xfrm>
        <a:prstGeom prst="trapezoid">
          <a:avLst>
            <a:gd name="adj" fmla="val 70172"/>
          </a:avLst>
        </a:prstGeom>
        <a:solidFill>
          <a:schemeClr val="tx2"/>
        </a:solidFill>
        <a:ln w="22225"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100000"/>
            </a:lnSpc>
            <a:spcBef>
              <a:spcPct val="0"/>
            </a:spcBef>
            <a:spcAft>
              <a:spcPct val="35000"/>
            </a:spcAft>
          </a:pPr>
          <a:r>
            <a:rPr lang="en-US" sz="1600" kern="1200" dirty="0">
              <a:solidFill>
                <a:srgbClr val="FFFFFF"/>
              </a:solidFill>
              <a:latin typeface="Arial Bold"/>
              <a:cs typeface="Arial Bold"/>
            </a:rPr>
            <a:t/>
          </a:r>
          <a:br>
            <a:rPr lang="en-US" sz="1600" kern="1200" dirty="0">
              <a:solidFill>
                <a:srgbClr val="FFFFFF"/>
              </a:solidFill>
              <a:latin typeface="Arial Bold"/>
              <a:cs typeface="Arial Bold"/>
            </a:rPr>
          </a:br>
          <a:r>
            <a:rPr lang="en-US" sz="1400" b="0" kern="1200" dirty="0">
              <a:solidFill>
                <a:srgbClr val="FFFFFF"/>
              </a:solidFill>
              <a:latin typeface="Arial Bold"/>
              <a:cs typeface="Arial Bold"/>
            </a:rPr>
            <a:t>0% for </a:t>
          </a:r>
          <a:br>
            <a:rPr lang="en-US" sz="1400" b="0" kern="1200" dirty="0">
              <a:solidFill>
                <a:srgbClr val="FFFFFF"/>
              </a:solidFill>
              <a:latin typeface="Arial Bold"/>
              <a:cs typeface="Arial Bold"/>
            </a:rPr>
          </a:br>
          <a:r>
            <a:rPr lang="en-US" sz="1400" b="0" kern="1200" dirty="0">
              <a:solidFill>
                <a:srgbClr val="FFFFFF"/>
              </a:solidFill>
              <a:latin typeface="Arial Bold"/>
              <a:cs typeface="Arial Bold"/>
            </a:rPr>
            <a:t>taxpayers </a:t>
          </a:r>
          <a:br>
            <a:rPr lang="en-US" sz="1400" b="0" kern="1200" dirty="0">
              <a:solidFill>
                <a:srgbClr val="FFFFFF"/>
              </a:solidFill>
              <a:latin typeface="Arial Bold"/>
              <a:cs typeface="Arial Bold"/>
            </a:rPr>
          </a:br>
          <a:r>
            <a:rPr lang="en-US" sz="1400" b="0" kern="1200" dirty="0">
              <a:solidFill>
                <a:srgbClr val="FFFFFF"/>
              </a:solidFill>
              <a:latin typeface="Arial Bold"/>
              <a:cs typeface="Arial Bold"/>
            </a:rPr>
            <a:t>in 0–15% </a:t>
          </a:r>
          <a:br>
            <a:rPr lang="en-US" sz="1400" b="0" kern="1200" dirty="0">
              <a:solidFill>
                <a:srgbClr val="FFFFFF"/>
              </a:solidFill>
              <a:latin typeface="Arial Bold"/>
              <a:cs typeface="Arial Bold"/>
            </a:rPr>
          </a:br>
          <a:r>
            <a:rPr lang="en-US" sz="1400" b="0" kern="1200" dirty="0">
              <a:solidFill>
                <a:srgbClr val="FFFFFF"/>
              </a:solidFill>
              <a:latin typeface="Arial Bold"/>
              <a:cs typeface="Arial Bold"/>
            </a:rPr>
            <a:t>tax brackets</a:t>
          </a:r>
        </a:p>
      </dsp:txBody>
      <dsp:txXfrm>
        <a:off x="1199575" y="0"/>
        <a:ext cx="2149503" cy="1524347"/>
      </dsp:txXfrm>
    </dsp:sp>
    <dsp:sp modelId="{653403D2-9AB5-FB42-9E63-8282216B973B}">
      <dsp:nvSpPr>
        <dsp:cNvPr id="0" name=""/>
        <dsp:cNvSpPr/>
      </dsp:nvSpPr>
      <dsp:spPr>
        <a:xfrm>
          <a:off x="600527" y="1524347"/>
          <a:ext cx="3347598" cy="858371"/>
        </a:xfrm>
        <a:prstGeom prst="trapezoid">
          <a:avLst>
            <a:gd name="adj" fmla="val 70172"/>
          </a:avLst>
        </a:prstGeom>
        <a:solidFill>
          <a:schemeClr val="accent4"/>
        </a:solidFill>
        <a:ln w="22225"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100000"/>
            </a:lnSpc>
            <a:spcBef>
              <a:spcPct val="0"/>
            </a:spcBef>
            <a:spcAft>
              <a:spcPct val="35000"/>
            </a:spcAft>
          </a:pPr>
          <a:r>
            <a:rPr lang="en-US" sz="1400" kern="1200" dirty="0">
              <a:solidFill>
                <a:srgbClr val="FFFFFF"/>
              </a:solidFill>
              <a:latin typeface="Arial Bold"/>
              <a:cs typeface="Arial Bold"/>
            </a:rPr>
            <a:t>15% for taxpayers in </a:t>
          </a:r>
          <a:br>
            <a:rPr lang="en-US" sz="1400" kern="1200" dirty="0">
              <a:solidFill>
                <a:srgbClr val="FFFFFF"/>
              </a:solidFill>
              <a:latin typeface="Arial Bold"/>
              <a:cs typeface="Arial Bold"/>
            </a:rPr>
          </a:br>
          <a:r>
            <a:rPr lang="en-US" sz="1400" kern="1200" dirty="0">
              <a:solidFill>
                <a:srgbClr val="FFFFFF"/>
              </a:solidFill>
              <a:latin typeface="Arial Bold"/>
              <a:cs typeface="Arial Bold"/>
            </a:rPr>
            <a:t>middle-income </a:t>
          </a:r>
          <a:br>
            <a:rPr lang="en-US" sz="1400" kern="1200" dirty="0">
              <a:solidFill>
                <a:srgbClr val="FFFFFF"/>
              </a:solidFill>
              <a:latin typeface="Arial Bold"/>
              <a:cs typeface="Arial Bold"/>
            </a:rPr>
          </a:br>
          <a:r>
            <a:rPr lang="en-US" sz="1400" kern="1200" dirty="0">
              <a:solidFill>
                <a:srgbClr val="FFFFFF"/>
              </a:solidFill>
              <a:latin typeface="Arial Bold"/>
              <a:cs typeface="Arial Bold"/>
            </a:rPr>
            <a:t>tax brackets</a:t>
          </a:r>
        </a:p>
      </dsp:txBody>
      <dsp:txXfrm>
        <a:off x="1186357" y="1524347"/>
        <a:ext cx="2175939" cy="858371"/>
      </dsp:txXfrm>
    </dsp:sp>
    <dsp:sp modelId="{BA9B1D63-DF97-6C41-B86B-3154A0BA7E47}">
      <dsp:nvSpPr>
        <dsp:cNvPr id="0" name=""/>
        <dsp:cNvSpPr/>
      </dsp:nvSpPr>
      <dsp:spPr>
        <a:xfrm>
          <a:off x="0" y="2382719"/>
          <a:ext cx="4548653" cy="858371"/>
        </a:xfrm>
        <a:prstGeom prst="trapezoid">
          <a:avLst>
            <a:gd name="adj" fmla="val 70172"/>
          </a:avLst>
        </a:prstGeom>
        <a:solidFill>
          <a:schemeClr val="accent6"/>
        </a:solidFill>
        <a:ln w="22225"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100000"/>
            </a:lnSpc>
            <a:spcBef>
              <a:spcPct val="0"/>
            </a:spcBef>
            <a:spcAft>
              <a:spcPct val="35000"/>
            </a:spcAft>
          </a:pPr>
          <a:r>
            <a:rPr lang="en-US" sz="1400" kern="1200" dirty="0">
              <a:solidFill>
                <a:srgbClr val="FFFFFF"/>
              </a:solidFill>
              <a:latin typeface="Arial Bold"/>
              <a:cs typeface="Arial Bold"/>
            </a:rPr>
            <a:t>20% for taxpayers in the highest tax bracket (39.6%)</a:t>
          </a:r>
        </a:p>
      </dsp:txBody>
      <dsp:txXfrm>
        <a:off x="796014" y="2382719"/>
        <a:ext cx="2956625" cy="858371"/>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939D95F-9460-0440-9860-1A57FB5F8A2B}" type="datetimeFigureOut">
              <a:rPr lang="en-US" smtClean="0"/>
              <a:t>12/1/2017</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FFBB091-2F95-4A45-9F22-28B9876BB232}" type="slidenum">
              <a:rPr lang="en-US" smtClean="0"/>
              <a:t>‹#›</a:t>
            </a:fld>
            <a:endParaRPr lang="en-US" dirty="0"/>
          </a:p>
        </p:txBody>
      </p:sp>
    </p:spTree>
    <p:extLst>
      <p:ext uri="{BB962C8B-B14F-4D97-AF65-F5344CB8AC3E}">
        <p14:creationId xmlns:p14="http://schemas.microsoft.com/office/powerpoint/2010/main" val="75799722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83DAA10-76F1-BB44-9D35-7CFF32032758}" type="datetimeFigureOut">
              <a:rPr lang="en-US" smtClean="0"/>
              <a:t>12/1/2017</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3F9647A-3E31-3A41-A4E9-ABE8D6F99CD0}" type="slidenum">
              <a:rPr lang="en-US" smtClean="0"/>
              <a:t>‹#›</a:t>
            </a:fld>
            <a:endParaRPr lang="en-US" dirty="0"/>
          </a:p>
        </p:txBody>
      </p:sp>
    </p:spTree>
    <p:extLst>
      <p:ext uri="{BB962C8B-B14F-4D97-AF65-F5344CB8AC3E}">
        <p14:creationId xmlns:p14="http://schemas.microsoft.com/office/powerpoint/2010/main" val="148522315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aicpa.org/content/dam/aicpa/interestareas/tax/resources/compliance/downloadabledocuments/due-dates-summary-chart.pdf"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irs.gov/pub/irs-pdf/p4557.pdf"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jct.gov/publications.html?func=startdown&amp;id=4862"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irs.gov/pub/irs-drop/rp-16-55.pdf"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smtClean="0">
                <a:solidFill>
                  <a:schemeClr val="tx1"/>
                </a:solidFill>
              </a:rPr>
              <a:t>Thank </a:t>
            </a:r>
            <a:r>
              <a:rPr lang="en-US" b="0" baseline="0" dirty="0">
                <a:solidFill>
                  <a:schemeClr val="tx1"/>
                </a:solidFill>
              </a:rPr>
              <a:t>you for the opportunity to share some tax planning strategies you can do now to save on your 2017 income taxes.</a:t>
            </a:r>
          </a:p>
          <a:p>
            <a:r>
              <a:rPr lang="en-US" b="0" dirty="0">
                <a:solidFill>
                  <a:schemeClr val="tx1"/>
                </a:solidFill>
              </a:rPr>
              <a:t>For 2017 planning, it is important to understand the current tax law while keeping an eye on anticipated changes to come.  </a:t>
            </a:r>
          </a:p>
          <a:p>
            <a:endParaRPr lang="en-US" b="0" dirty="0">
              <a:solidFill>
                <a:schemeClr val="tx1"/>
              </a:solidFill>
            </a:endParaRPr>
          </a:p>
          <a:p>
            <a:r>
              <a:rPr lang="en-US" b="0" dirty="0">
                <a:solidFill>
                  <a:schemeClr val="tx1"/>
                </a:solidFill>
              </a:rPr>
              <a:t>There has been much discussion this fall about tax reform. Proposed legislation is in process, but the final result will likely change along the way before it is enacted.  </a:t>
            </a:r>
            <a:endParaRPr lang="en-US" b="0" dirty="0" smtClean="0">
              <a:solidFill>
                <a:schemeClr val="tx1"/>
              </a:solidFill>
            </a:endParaRPr>
          </a:p>
          <a:p>
            <a:endParaRPr lang="en-US" b="0" dirty="0">
              <a:solidFill>
                <a:schemeClr val="tx1"/>
              </a:solidFill>
            </a:endParaRPr>
          </a:p>
          <a:p>
            <a:r>
              <a:rPr lang="en-US" b="0" dirty="0" smtClean="0">
                <a:solidFill>
                  <a:schemeClr val="tx1"/>
                </a:solidFill>
              </a:rPr>
              <a:t>This update covers </a:t>
            </a:r>
            <a:r>
              <a:rPr lang="en-US" b="0" dirty="0">
                <a:solidFill>
                  <a:schemeClr val="tx1"/>
                </a:solidFill>
              </a:rPr>
              <a:t>a few updates and hot topics, as well as some planning tips based on tax law as it </a:t>
            </a:r>
            <a:r>
              <a:rPr lang="en-US" b="0" dirty="0" smtClean="0">
                <a:solidFill>
                  <a:schemeClr val="tx1"/>
                </a:solidFill>
              </a:rPr>
              <a:t>stands</a:t>
            </a:r>
            <a:r>
              <a:rPr lang="en-US" b="0" baseline="0" dirty="0" smtClean="0">
                <a:solidFill>
                  <a:schemeClr val="tx1"/>
                </a:solidFill>
              </a:rPr>
              <a:t> through the end of the year 2017. </a:t>
            </a:r>
            <a:endParaRPr lang="en-US" b="0" dirty="0">
              <a:solidFill>
                <a:schemeClr val="tx1"/>
              </a:solidFill>
            </a:endParaRPr>
          </a:p>
        </p:txBody>
      </p:sp>
      <p:sp>
        <p:nvSpPr>
          <p:cNvPr id="4" name="Slide Number Placeholder 3"/>
          <p:cNvSpPr>
            <a:spLocks noGrp="1"/>
          </p:cNvSpPr>
          <p:nvPr>
            <p:ph type="sldNum" sz="quarter" idx="10"/>
          </p:nvPr>
        </p:nvSpPr>
        <p:spPr/>
        <p:txBody>
          <a:bodyPr/>
          <a:lstStyle/>
          <a:p>
            <a:fld id="{A3F9647A-3E31-3A41-A4E9-ABE8D6F99CD0}" type="slidenum">
              <a:rPr lang="en-US" smtClean="0"/>
              <a:t>1</a:t>
            </a:fld>
            <a:endParaRPr lang="en-US" dirty="0"/>
          </a:p>
        </p:txBody>
      </p:sp>
    </p:spTree>
    <p:extLst>
      <p:ext uri="{BB962C8B-B14F-4D97-AF65-F5344CB8AC3E}">
        <p14:creationId xmlns:p14="http://schemas.microsoft.com/office/powerpoint/2010/main" val="3964925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6351" eaLnBrk="1" fontAlgn="auto" hangingPunct="1">
              <a:spcBef>
                <a:spcPts val="0"/>
              </a:spcBef>
              <a:spcAft>
                <a:spcPts val="0"/>
              </a:spcAft>
              <a:defRPr/>
            </a:pPr>
            <a:r>
              <a:rPr lang="en-US" dirty="0"/>
              <a:t>The AMT exists to be sure </a:t>
            </a:r>
            <a:r>
              <a:rPr lang="en-US" b="0" dirty="0"/>
              <a:t>everyone pays a “minimum” level of tax despite using various exclusions, deductions, and credits to reduce their regular tax. </a:t>
            </a:r>
          </a:p>
          <a:p>
            <a:pPr defTabSz="926351" eaLnBrk="1" fontAlgn="auto" hangingPunct="1">
              <a:spcBef>
                <a:spcPts val="0"/>
              </a:spcBef>
              <a:spcAft>
                <a:spcPts val="0"/>
              </a:spcAft>
              <a:defRPr/>
            </a:pPr>
            <a:endParaRPr lang="en-US" b="0" dirty="0"/>
          </a:p>
          <a:p>
            <a:pPr defTabSz="926351" eaLnBrk="1" fontAlgn="auto" hangingPunct="1">
              <a:spcBef>
                <a:spcPts val="0"/>
              </a:spcBef>
              <a:spcAft>
                <a:spcPts val="0"/>
              </a:spcAft>
              <a:defRPr/>
            </a:pPr>
            <a:r>
              <a:rPr lang="en-US" b="0" dirty="0"/>
              <a:t>In computing AMT, individuals do not deduct personal exemptions, state taxes, home equity interest and miscellaneous itemized deductions. Other adjustments also exist, such as exercise of incentive stock options, tax-exempt interest on certain private-activity muni bonds, and adjustments could come from K-1’s received. </a:t>
            </a:r>
          </a:p>
          <a:p>
            <a:pPr defTabSz="926351" eaLnBrk="1" fontAlgn="auto" hangingPunct="1">
              <a:spcBef>
                <a:spcPts val="0"/>
              </a:spcBef>
              <a:spcAft>
                <a:spcPts val="0"/>
              </a:spcAft>
              <a:defRPr/>
            </a:pPr>
            <a:endParaRPr lang="en-US" b="0" dirty="0"/>
          </a:p>
          <a:p>
            <a:pPr defTabSz="926351" eaLnBrk="1" fontAlgn="auto" hangingPunct="1">
              <a:spcBef>
                <a:spcPts val="0"/>
              </a:spcBef>
              <a:spcAft>
                <a:spcPts val="0"/>
              </a:spcAft>
              <a:defRPr/>
            </a:pPr>
            <a:r>
              <a:rPr lang="en-US" b="0" dirty="0"/>
              <a:t>2017 exemption amounts: $54,300 – Single; $84,500 – Married Filing Jointly</a:t>
            </a:r>
          </a:p>
          <a:p>
            <a:pPr defTabSz="926351" eaLnBrk="1" fontAlgn="auto" hangingPunct="1">
              <a:spcBef>
                <a:spcPts val="0"/>
              </a:spcBef>
              <a:spcAft>
                <a:spcPts val="0"/>
              </a:spcAft>
              <a:defRPr/>
            </a:pPr>
            <a:endParaRPr lang="en-US" b="0" dirty="0"/>
          </a:p>
          <a:p>
            <a:pPr defTabSz="926351" eaLnBrk="1" fontAlgn="auto" hangingPunct="1">
              <a:spcBef>
                <a:spcPts val="0"/>
              </a:spcBef>
              <a:spcAft>
                <a:spcPts val="0"/>
              </a:spcAft>
              <a:defRPr/>
            </a:pPr>
            <a:r>
              <a:rPr lang="en-US" b="0" dirty="0"/>
              <a:t>Once the alternative minimum taxable income is calculated, a two-rate structure applies – 26% and 28%. If the AMT is higher than regular tax, the higher amount is owed.</a:t>
            </a:r>
          </a:p>
          <a:p>
            <a:pPr defTabSz="926351" eaLnBrk="1" fontAlgn="auto" hangingPunct="1">
              <a:spcBef>
                <a:spcPts val="0"/>
              </a:spcBef>
              <a:spcAft>
                <a:spcPts val="0"/>
              </a:spcAft>
              <a:defRPr/>
            </a:pPr>
            <a:endParaRPr lang="en-US" b="0" dirty="0"/>
          </a:p>
          <a:p>
            <a:pPr defTabSz="926351" eaLnBrk="1" fontAlgn="auto" hangingPunct="1">
              <a:spcBef>
                <a:spcPts val="0"/>
              </a:spcBef>
              <a:spcAft>
                <a:spcPts val="0"/>
              </a:spcAft>
              <a:defRPr/>
            </a:pPr>
            <a:r>
              <a:rPr lang="en-US" b="0" dirty="0"/>
              <a:t>Because large one-time gains and big deductions that trigger the AMT are sometimes controllable, you may be able to avoid or minimize the impact of AMT by planning ahead.</a:t>
            </a:r>
            <a:r>
              <a:rPr lang="en-US" b="0" dirty="0">
                <a:solidFill>
                  <a:srgbClr val="FF0000"/>
                </a:solidFill>
              </a:rPr>
              <a:t> Also, considering the proposed legislation to repeal AMT, planning for 2017 is very important.</a:t>
            </a:r>
            <a:endParaRPr lang="en-US" b="0" dirty="0"/>
          </a:p>
          <a:p>
            <a:pPr defTabSz="926351" eaLnBrk="1" fontAlgn="auto" hangingPunct="1">
              <a:spcBef>
                <a:spcPts val="0"/>
              </a:spcBef>
              <a:spcAft>
                <a:spcPts val="0"/>
              </a:spcAft>
              <a:defRPr/>
            </a:pPr>
            <a:endParaRPr lang="en-US" dirty="0"/>
          </a:p>
        </p:txBody>
      </p:sp>
      <p:sp>
        <p:nvSpPr>
          <p:cNvPr id="4" name="Slide Number Placeholder 3"/>
          <p:cNvSpPr>
            <a:spLocks noGrp="1"/>
          </p:cNvSpPr>
          <p:nvPr>
            <p:ph type="sldNum" sz="quarter" idx="10"/>
          </p:nvPr>
        </p:nvSpPr>
        <p:spPr/>
        <p:txBody>
          <a:bodyPr/>
          <a:lstStyle/>
          <a:p>
            <a:pPr>
              <a:defRPr/>
            </a:pPr>
            <a:fld id="{9DD1320B-444D-4787-B6EE-54C0A328FCD6}" type="slidenum">
              <a:rPr lang="en-US" smtClean="0"/>
              <a:pPr>
                <a:defRPr/>
              </a:pPr>
              <a:t>10</a:t>
            </a:fld>
            <a:endParaRPr lang="en-US" dirty="0"/>
          </a:p>
        </p:txBody>
      </p:sp>
    </p:spTree>
    <p:extLst>
      <p:ext uri="{BB962C8B-B14F-4D97-AF65-F5344CB8AC3E}">
        <p14:creationId xmlns:p14="http://schemas.microsoft.com/office/powerpoint/2010/main" val="27430725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401(k) contribution</a:t>
            </a:r>
            <a:r>
              <a:rPr lang="en-US" b="0" baseline="0" dirty="0"/>
              <a:t> limits stayed the same for 2017 along with the catch-up amount for taxpayers age 50 and over. </a:t>
            </a:r>
            <a:r>
              <a:rPr lang="en-US" b="0" baseline="0" dirty="0">
                <a:solidFill>
                  <a:srgbClr val="FF0000"/>
                </a:solidFill>
              </a:rPr>
              <a:t>For 2018, the contribution limit goes up $500, but the catch-up stays the same.</a:t>
            </a:r>
          </a:p>
          <a:p>
            <a:endParaRPr lang="en-US" b="0" baseline="0" dirty="0"/>
          </a:p>
          <a:p>
            <a:r>
              <a:rPr lang="en-US" b="0" baseline="0" dirty="0"/>
              <a:t>IRA contribution limits remained the same. Roth IRAs still have income limits on who can </a:t>
            </a:r>
            <a:r>
              <a:rPr lang="en-US" b="0" i="1" baseline="0" dirty="0"/>
              <a:t>contribute</a:t>
            </a:r>
            <a:r>
              <a:rPr lang="en-US" b="0" i="0" baseline="0" dirty="0"/>
              <a:t> to the accounts, but there is a </a:t>
            </a:r>
            <a:r>
              <a:rPr lang="en-US" b="0" dirty="0"/>
              <a:t>beneficial rule</a:t>
            </a:r>
            <a:r>
              <a:rPr lang="en-US" b="0" i="0" baseline="0" dirty="0"/>
              <a:t> that allows anyone to convert a traditional IRA to a Roth IRA, which allows the funds to grow tax-free and also be withdrawn tax-free. </a:t>
            </a:r>
          </a:p>
          <a:p>
            <a:endParaRPr lang="en-US" b="0" i="0" baseline="0" dirty="0"/>
          </a:p>
          <a:p>
            <a:r>
              <a:rPr lang="en-US" b="0" i="0" baseline="0" dirty="0"/>
              <a:t>Remember that if you choose to convert traditional IRA assets or roll a 401(k) into a Roth IRA, you will have to pay income taxes on the amount you converted that year.  </a:t>
            </a:r>
            <a:r>
              <a:rPr lang="en-US" b="0" dirty="0"/>
              <a:t>Remember to consult your tax advisor to help ensure you are maximizing use of tax-favorable retirement plan rules.</a:t>
            </a:r>
          </a:p>
          <a:p>
            <a:endParaRPr lang="en-US" dirty="0"/>
          </a:p>
        </p:txBody>
      </p:sp>
      <p:sp>
        <p:nvSpPr>
          <p:cNvPr id="4" name="Slide Number Placeholder 3"/>
          <p:cNvSpPr>
            <a:spLocks noGrp="1"/>
          </p:cNvSpPr>
          <p:nvPr>
            <p:ph type="sldNum" sz="quarter" idx="10"/>
          </p:nvPr>
        </p:nvSpPr>
        <p:spPr/>
        <p:txBody>
          <a:bodyPr/>
          <a:lstStyle/>
          <a:p>
            <a:fld id="{EBA2C4ED-08FE-4C38-9A29-7AFEC3F984D8}" type="slidenum">
              <a:rPr lang="en-US" smtClean="0"/>
              <a:t>11</a:t>
            </a:fld>
            <a:endParaRPr lang="en-US" dirty="0"/>
          </a:p>
        </p:txBody>
      </p:sp>
    </p:spTree>
    <p:extLst>
      <p:ext uri="{BB962C8B-B14F-4D97-AF65-F5344CB8AC3E}">
        <p14:creationId xmlns:p14="http://schemas.microsoft.com/office/powerpoint/2010/main" val="9715420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American</a:t>
            </a:r>
            <a:r>
              <a:rPr lang="en-US" baseline="0" dirty="0"/>
              <a:t> Taxpayer Relief Act (</a:t>
            </a:r>
            <a:r>
              <a:rPr lang="en-US" b="0" dirty="0"/>
              <a:t>ATRA) simplified estate</a:t>
            </a:r>
            <a:r>
              <a:rPr lang="en-US" b="0" baseline="0" dirty="0"/>
              <a:t> taxes for federal purposes, but that doesn’t mean you don’t need to do estate planning if </a:t>
            </a:r>
            <a:r>
              <a:rPr lang="en-US" b="0" dirty="0"/>
              <a:t>your wealth falls below</a:t>
            </a:r>
            <a:r>
              <a:rPr lang="en-US" b="0" baseline="0" dirty="0"/>
              <a:t> $5 million. Many states have much lower thresholds and proper planning can alleviate some of the burden. </a:t>
            </a:r>
          </a:p>
          <a:p>
            <a:endParaRPr lang="en-US" b="0" baseline="0" dirty="0"/>
          </a:p>
          <a:p>
            <a:r>
              <a:rPr lang="en-US" b="0" baseline="0" dirty="0"/>
              <a:t>If you’ve had any significant changes in your family, such as a birth, marriage, divorce or death, it’s important to revisit your estate planning documents to make any necessary changes. </a:t>
            </a:r>
          </a:p>
          <a:p>
            <a:endParaRPr lang="en-US" b="0" dirty="0"/>
          </a:p>
          <a:p>
            <a:r>
              <a:rPr lang="en-US" b="0" dirty="0"/>
              <a:t>Also note, there are new rules requiring executors to report basis information to the beneficiaries for any estate required to file a return after July 2015.  The form is scheduled to be due within 30 days of the estate tax return due date, but there were several delays to the original filing deadline, so the due date for this has potential to change.</a:t>
            </a:r>
          </a:p>
          <a:p>
            <a:endParaRPr lang="en-US" b="0" dirty="0"/>
          </a:p>
          <a:p>
            <a:r>
              <a:rPr lang="en-US" b="0" dirty="0"/>
              <a:t>Even with the </a:t>
            </a:r>
            <a:r>
              <a:rPr lang="en-US" b="0" dirty="0">
                <a:solidFill>
                  <a:srgbClr val="FF0000"/>
                </a:solidFill>
              </a:rPr>
              <a:t>proposed</a:t>
            </a:r>
            <a:r>
              <a:rPr lang="en-US" b="0" dirty="0"/>
              <a:t> repeal of the estate, there are still reasons to ensure you have considered all of the implications to your current estate plan.  </a:t>
            </a:r>
          </a:p>
          <a:p>
            <a:endParaRPr lang="en-US" dirty="0"/>
          </a:p>
        </p:txBody>
      </p:sp>
      <p:sp>
        <p:nvSpPr>
          <p:cNvPr id="4" name="Slide Number Placeholder 3"/>
          <p:cNvSpPr>
            <a:spLocks noGrp="1"/>
          </p:cNvSpPr>
          <p:nvPr>
            <p:ph type="sldNum" sz="quarter" idx="10"/>
          </p:nvPr>
        </p:nvSpPr>
        <p:spPr/>
        <p:txBody>
          <a:bodyPr/>
          <a:lstStyle/>
          <a:p>
            <a:fld id="{EBA2C4ED-08FE-4C38-9A29-7AFEC3F984D8}" type="slidenum">
              <a:rPr lang="en-US" smtClean="0"/>
              <a:t>12</a:t>
            </a:fld>
            <a:endParaRPr lang="en-US" dirty="0"/>
          </a:p>
        </p:txBody>
      </p:sp>
    </p:spTree>
    <p:extLst>
      <p:ext uri="{BB962C8B-B14F-4D97-AF65-F5344CB8AC3E}">
        <p14:creationId xmlns:p14="http://schemas.microsoft.com/office/powerpoint/2010/main" val="30327721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The American opportunity tax</a:t>
            </a:r>
            <a:r>
              <a:rPr lang="en-US" b="0" baseline="0" dirty="0"/>
              <a:t> credit </a:t>
            </a:r>
            <a:r>
              <a:rPr lang="en-US" b="0" dirty="0"/>
              <a:t>and lifetime </a:t>
            </a:r>
            <a:r>
              <a:rPr lang="en-US" b="0" baseline="0" dirty="0"/>
              <a:t>learning credit are just that: credits, which are much more favorable than deductions. These provisions reduce the taxes you pay dollar for dollar. The AOTC is even refundable for some individuals, meaning that you could receive up to $1,000 in a refund by using this credit. This</a:t>
            </a:r>
            <a:r>
              <a:rPr lang="en-US" b="0" dirty="0"/>
              <a:t> credit is now a permanent tax break.</a:t>
            </a:r>
            <a:endParaRPr lang="en-US" b="0" baseline="0" dirty="0"/>
          </a:p>
          <a:p>
            <a:endParaRPr lang="en-US" b="0" baseline="0" dirty="0"/>
          </a:p>
          <a:p>
            <a:r>
              <a:rPr lang="en-US" b="0" baseline="0" dirty="0"/>
              <a:t>The deduction for qualified tuition and expenses expired at the end of 2016 and has not been extended</a:t>
            </a:r>
            <a:r>
              <a:rPr lang="en-US" b="0" dirty="0"/>
              <a:t> at this time.</a:t>
            </a:r>
          </a:p>
          <a:p>
            <a:endParaRPr lang="en-US" b="0" dirty="0"/>
          </a:p>
          <a:p>
            <a:r>
              <a:rPr lang="en-US" b="0" dirty="0">
                <a:solidFill>
                  <a:srgbClr val="FF0000"/>
                </a:solidFill>
              </a:rPr>
              <a:t>Changes to education benefits are part of proposed legislation.</a:t>
            </a:r>
          </a:p>
          <a:p>
            <a:endParaRPr lang="en-US" dirty="0"/>
          </a:p>
        </p:txBody>
      </p:sp>
      <p:sp>
        <p:nvSpPr>
          <p:cNvPr id="4" name="Slide Number Placeholder 3"/>
          <p:cNvSpPr>
            <a:spLocks noGrp="1"/>
          </p:cNvSpPr>
          <p:nvPr>
            <p:ph type="sldNum" sz="quarter" idx="10"/>
          </p:nvPr>
        </p:nvSpPr>
        <p:spPr/>
        <p:txBody>
          <a:bodyPr/>
          <a:lstStyle/>
          <a:p>
            <a:fld id="{EBA2C4ED-08FE-4C38-9A29-7AFEC3F984D8}" type="slidenum">
              <a:rPr lang="en-US" smtClean="0"/>
              <a:t>13</a:t>
            </a:fld>
            <a:endParaRPr lang="en-US" dirty="0"/>
          </a:p>
        </p:txBody>
      </p:sp>
    </p:spTree>
    <p:extLst>
      <p:ext uri="{BB962C8B-B14F-4D97-AF65-F5344CB8AC3E}">
        <p14:creationId xmlns:p14="http://schemas.microsoft.com/office/powerpoint/2010/main" val="33043941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Every year there are court cases where the IRS has denied an individual’s charitable contributions due to lack of required documentation, improper valuation, or lack of an appraisal if needed.</a:t>
            </a:r>
          </a:p>
          <a:p>
            <a:r>
              <a:rPr lang="en-US" dirty="0"/>
              <a:t>Be sure that the charity you are considering is a qualified charity to receive tax-deductible contributions. IRS has an online search tool, Exempt Organizations Select Check (www.irs.gov).</a:t>
            </a:r>
          </a:p>
          <a:p>
            <a:r>
              <a:rPr lang="en-US" dirty="0"/>
              <a:t>These problems can easily be avoided.  If in doubt on what is needed in making a contribution, consult with your tax adviser.</a:t>
            </a:r>
          </a:p>
          <a:p>
            <a:r>
              <a:rPr lang="en-US" dirty="0"/>
              <a:t>Consider the deduction value of clothing and household items- they should be in good used condition or better and value should be the price a willing buyer would pay for them. Consider the value guides that are published by organizations such as Goodwill or the Salvation Army.</a:t>
            </a:r>
          </a:p>
          <a:p>
            <a:r>
              <a:rPr lang="en-US" dirty="0"/>
              <a:t>In order to claim a deduction for any donation of $250 or more, you must have a contemporaneous written acknowledgment from the charitable organization. Contemporaneous means you have it when you file the return. The acknowledgement is usually a letter from the charity on the Charity’s letterhead that states the amount of the cash donation, or if non-cash, a description of the item; a statement of whether the done provided anything to the donor such as a meal or DVD in exchange for donation, if something was provided, its value must be stated. Some charities do not provide proper records.  Thus, it is important to review letters from the charity and if incomplete, follow up to get a proper documentation.</a:t>
            </a:r>
          </a:p>
          <a:p>
            <a:endParaRPr lang="en-US" dirty="0"/>
          </a:p>
        </p:txBody>
      </p:sp>
      <p:sp>
        <p:nvSpPr>
          <p:cNvPr id="4" name="Slide Number Placeholder 3"/>
          <p:cNvSpPr>
            <a:spLocks noGrp="1"/>
          </p:cNvSpPr>
          <p:nvPr>
            <p:ph type="sldNum" sz="quarter" idx="10"/>
          </p:nvPr>
        </p:nvSpPr>
        <p:spPr/>
        <p:txBody>
          <a:bodyPr/>
          <a:lstStyle/>
          <a:p>
            <a:pPr>
              <a:defRPr/>
            </a:pPr>
            <a:fld id="{9DD1320B-444D-4787-B6EE-54C0A328FCD6}" type="slidenum">
              <a:rPr lang="en-US" smtClean="0">
                <a:solidFill>
                  <a:prstClr val="black"/>
                </a:solidFill>
              </a:rPr>
              <a:pPr>
                <a:defRPr/>
              </a:pPr>
              <a:t>14</a:t>
            </a:fld>
            <a:endParaRPr lang="en-US" dirty="0">
              <a:solidFill>
                <a:prstClr val="black"/>
              </a:solidFill>
            </a:endParaRPr>
          </a:p>
        </p:txBody>
      </p:sp>
    </p:spTree>
    <p:extLst>
      <p:ext uri="{BB962C8B-B14F-4D97-AF65-F5344CB8AC3E}">
        <p14:creationId xmlns:p14="http://schemas.microsoft.com/office/powerpoint/2010/main" val="25222733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3176">
              <a:defRPr/>
            </a:pPr>
            <a:r>
              <a:rPr lang="en-US" dirty="0"/>
              <a:t>Many states disallow deductions that can be taken on a federal return and may tax income that is exempt from federa</a:t>
            </a:r>
            <a:r>
              <a:rPr lang="en-US" b="0" dirty="0"/>
              <a:t>l tax. For example, some states have more restrictive net operating loss carryover rules than the federal government and do not allow favorable tax treatment for long-term capital gains.  Also, many states do not use the higher 179 expensing amounts or allow bonus depreciation.  At the same time, states also have their own set of credits and deductions that can help lower taxes. </a:t>
            </a:r>
          </a:p>
          <a:p>
            <a:pPr defTabSz="463176">
              <a:defRPr/>
            </a:pPr>
            <a:r>
              <a:rPr lang="en-US" b="0" dirty="0"/>
              <a:t>Due to budget constraints in many states, they are being more aggressive with assessing tax on non-resident individuals and businesses that have a presence in their state. Be aware of situations ( such as providing services, operating a business, selling property in another state, receiving a K-1 with multistate income) that could cause you to have a filing requirement in another state.</a:t>
            </a:r>
            <a:endParaRPr lang="en-US" b="0" dirty="0">
              <a:solidFill>
                <a:srgbClr val="FF0000"/>
              </a:solidFill>
            </a:endParaRPr>
          </a:p>
          <a:p>
            <a:pPr defTabSz="463176">
              <a:defRPr/>
            </a:pPr>
            <a:r>
              <a:rPr lang="en-US" b="0" dirty="0">
                <a:solidFill>
                  <a:srgbClr val="FF0000"/>
                </a:solidFill>
              </a:rPr>
              <a:t>If you are required to file in multiple states, you should be able to receive a credit for the taxes paid to other states, subject to limits.</a:t>
            </a:r>
            <a:endParaRPr lang="en-US" b="0" dirty="0"/>
          </a:p>
          <a:p>
            <a:pPr defTabSz="463176">
              <a:defRPr/>
            </a:pPr>
            <a:endParaRPr lang="en-US" dirty="0"/>
          </a:p>
        </p:txBody>
      </p:sp>
      <p:sp>
        <p:nvSpPr>
          <p:cNvPr id="4" name="Slide Number Placeholder 3"/>
          <p:cNvSpPr>
            <a:spLocks noGrp="1"/>
          </p:cNvSpPr>
          <p:nvPr>
            <p:ph type="sldNum" sz="quarter" idx="10"/>
          </p:nvPr>
        </p:nvSpPr>
        <p:spPr/>
        <p:txBody>
          <a:bodyPr/>
          <a:lstStyle/>
          <a:p>
            <a:pPr>
              <a:defRPr/>
            </a:pPr>
            <a:fld id="{9DD1320B-444D-4787-B6EE-54C0A328FCD6}" type="slidenum">
              <a:rPr lang="en-US" smtClean="0"/>
              <a:pPr>
                <a:defRPr/>
              </a:pPr>
              <a:t>15</a:t>
            </a:fld>
            <a:endParaRPr lang="en-US" dirty="0"/>
          </a:p>
        </p:txBody>
      </p:sp>
    </p:spTree>
    <p:extLst>
      <p:ext uri="{BB962C8B-B14F-4D97-AF65-F5344CB8AC3E}">
        <p14:creationId xmlns:p14="http://schemas.microsoft.com/office/powerpoint/2010/main" val="33160682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a:t>
            </a:r>
            <a:r>
              <a:rPr lang="en-US" baseline="0" dirty="0"/>
              <a:t> good reason to discuss tax planning before year is over is to make sure you have a good handle on current year’s tax liability and payments made so far during the year. If you don’t pay enough withholding and estimated tax payments, you may be charged a penalty for underpayment of estimated tax.  </a:t>
            </a:r>
          </a:p>
          <a:p>
            <a:r>
              <a:rPr lang="en-US" baseline="0" dirty="0"/>
              <a:t>In order to avoid, you </a:t>
            </a:r>
            <a:r>
              <a:rPr lang="en-US" dirty="0"/>
              <a:t>(should) pay</a:t>
            </a:r>
            <a:r>
              <a:rPr lang="en-US" baseline="0" dirty="0"/>
              <a:t> 90% of the current year’s tax liability (generally 25% of that per quarter) or 100%/110% (depending on your level of income) of the prior year’s tax liability. If you determine early enough that you have not paid enough to avoid penalties, consider adjusting withholding from income (salary/pension). Withholding is considered to be paid evenly throughout the year, even if the withholding happens in December.</a:t>
            </a:r>
          </a:p>
          <a:p>
            <a:r>
              <a:rPr lang="en-US" dirty="0"/>
              <a:t>This is a good first step for tax planning as it can lead to things that can be done (on the next slide) to minimize taxes. Also, it helps to avoid surprises come </a:t>
            </a:r>
            <a:r>
              <a:rPr lang="en-US" sz="1200" kern="1200" dirty="0">
                <a:solidFill>
                  <a:schemeClr val="tx1"/>
                </a:solidFill>
                <a:effectLst/>
                <a:latin typeface="+mn-lt"/>
                <a:ea typeface="+mn-ea"/>
                <a:cs typeface="+mn-cs"/>
              </a:rPr>
              <a:t>April 15,</a:t>
            </a:r>
            <a:r>
              <a:rPr lang="en-US" sz="1200" kern="1200" baseline="300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or April 17 as is the case this year</a:t>
            </a:r>
            <a:r>
              <a:rPr lang="en-US" dirty="0"/>
              <a:t>, which is always a good thing.</a:t>
            </a:r>
          </a:p>
          <a:p>
            <a:endParaRPr lang="en-US" dirty="0"/>
          </a:p>
        </p:txBody>
      </p:sp>
      <p:sp>
        <p:nvSpPr>
          <p:cNvPr id="4" name="Slide Number Placeholder 3"/>
          <p:cNvSpPr>
            <a:spLocks noGrp="1"/>
          </p:cNvSpPr>
          <p:nvPr>
            <p:ph type="sldNum" sz="quarter" idx="10"/>
          </p:nvPr>
        </p:nvSpPr>
        <p:spPr/>
        <p:txBody>
          <a:bodyPr/>
          <a:lstStyle/>
          <a:p>
            <a:pPr>
              <a:defRPr/>
            </a:pPr>
            <a:fld id="{9DD1320B-444D-4787-B6EE-54C0A328FCD6}" type="slidenum">
              <a:rPr lang="en-US" smtClean="0"/>
              <a:pPr>
                <a:defRPr/>
              </a:pPr>
              <a:t>16</a:t>
            </a:fld>
            <a:endParaRPr lang="en-US" dirty="0"/>
          </a:p>
        </p:txBody>
      </p:sp>
    </p:spTree>
    <p:extLst>
      <p:ext uri="{BB962C8B-B14F-4D97-AF65-F5344CB8AC3E}">
        <p14:creationId xmlns:p14="http://schemas.microsoft.com/office/powerpoint/2010/main" val="40129930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solidFill>
                  <a:srgbClr val="FF0000"/>
                </a:solidFill>
              </a:rPr>
              <a:t>So far, we have discussed some of these changes throughout the presentation. Proposed legislation has included changes in tax rates, changes to itemized deductions (medical, state/local, etc.), estate tax exemption changes with an eventual repeal, repeal of the AMT, changes in expensing capital assets, and other potential changes. If and when tax legislation is passed, we will work with you to determine the effects changes will have on your situation.</a:t>
            </a:r>
            <a:endParaRPr lang="en-US" b="0" baseline="0" dirty="0">
              <a:solidFill>
                <a:srgbClr val="FF0000"/>
              </a:solidFill>
            </a:endParaRPr>
          </a:p>
          <a:p>
            <a:endParaRPr lang="en-US" baseline="0" dirty="0"/>
          </a:p>
        </p:txBody>
      </p:sp>
      <p:sp>
        <p:nvSpPr>
          <p:cNvPr id="4" name="Slide Number Placeholder 3"/>
          <p:cNvSpPr>
            <a:spLocks noGrp="1"/>
          </p:cNvSpPr>
          <p:nvPr>
            <p:ph type="sldNum" sz="quarter" idx="10"/>
          </p:nvPr>
        </p:nvSpPr>
        <p:spPr/>
        <p:txBody>
          <a:bodyPr/>
          <a:lstStyle/>
          <a:p>
            <a:fld id="{EBA2C4ED-08FE-4C38-9A29-7AFEC3F984D8}" type="slidenum">
              <a:rPr lang="en-US" smtClean="0"/>
              <a:t>17</a:t>
            </a:fld>
            <a:endParaRPr lang="en-US" dirty="0"/>
          </a:p>
        </p:txBody>
      </p:sp>
    </p:spTree>
    <p:extLst>
      <p:ext uri="{BB962C8B-B14F-4D97-AF65-F5344CB8AC3E}">
        <p14:creationId xmlns:p14="http://schemas.microsoft.com/office/powerpoint/2010/main" val="4510723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a:t>T</a:t>
            </a:r>
            <a:r>
              <a:rPr lang="en-US" baseline="0" dirty="0"/>
              <a:t>here are some steps you can take before the end of the year </a:t>
            </a:r>
            <a:r>
              <a:rPr lang="en-US" dirty="0"/>
              <a:t>that may</a:t>
            </a:r>
            <a:r>
              <a:rPr lang="en-US" baseline="0" dirty="0"/>
              <a:t> reduce your taxable income for 2017. For example, </a:t>
            </a:r>
            <a:r>
              <a:rPr lang="en-US" dirty="0"/>
              <a:t>If you have a tuition bill or state estimated tax payment due in January 2018, consider paying it this year</a:t>
            </a:r>
            <a:r>
              <a:rPr lang="en-US" baseline="0" dirty="0"/>
              <a:t>. Be sure to consult with your tax advisor</a:t>
            </a:r>
            <a:r>
              <a:rPr lang="en-US" dirty="0"/>
              <a:t> for year-end planning assistance in determining whether it is to your advantage from a tax perspective to prepay or delay payment on certain items for 2017.</a:t>
            </a:r>
          </a:p>
          <a:p>
            <a:r>
              <a:rPr lang="en-US" baseline="0" dirty="0"/>
              <a:t>There may be circumstances where it may make sense to accelerate</a:t>
            </a:r>
            <a:r>
              <a:rPr lang="en-US" dirty="0"/>
              <a:t> income/defer expenses. </a:t>
            </a:r>
          </a:p>
          <a:p>
            <a:r>
              <a:rPr lang="en-US" dirty="0"/>
              <a:t>If flexibility exists in FICA wages (bonus/stock options/self-employed), but sure you consider the effects of the .9% Medicare tax if greater than $200k single; $250k filing jointly). </a:t>
            </a:r>
            <a:endParaRPr lang="en-US" baseline="0" dirty="0"/>
          </a:p>
          <a:p>
            <a:r>
              <a:rPr lang="en-US" baseline="0" dirty="0"/>
              <a:t>And while it’s a poor investment strategy to let the tax be the main driver in your investment decisions, if you are planning to liquidate any taxable securities in the near future, consider selling any that are at a loss if you have gains so far this year</a:t>
            </a:r>
            <a:r>
              <a:rPr lang="en-US" dirty="0"/>
              <a:t>.</a:t>
            </a:r>
            <a:endParaRPr lang="en-US" baseline="0" dirty="0"/>
          </a:p>
          <a:p>
            <a:r>
              <a:rPr lang="en-US" baseline="0" dirty="0"/>
              <a:t>If you haven’t maxed out your 401(k), call payroll department to make it happen. You also have until April 16</a:t>
            </a:r>
            <a:r>
              <a:rPr lang="en-US" baseline="30000" dirty="0"/>
              <a:t>th</a:t>
            </a:r>
            <a:r>
              <a:rPr lang="en-US" baseline="0" dirty="0"/>
              <a:t> to fully fund your IRA.</a:t>
            </a:r>
          </a:p>
          <a:p>
            <a:r>
              <a:rPr lang="en-US" dirty="0"/>
              <a:t>Mutual</a:t>
            </a:r>
            <a:r>
              <a:rPr lang="en-US" baseline="0" dirty="0"/>
              <a:t> funds are required to pay out capital gains to investors, and even though the payout is considered a return of capital for fund pricing purposes, you do have to pay taxes on this “phantom income.” If you’re thinking about getting into a fund, wait until after that year-end distribution happens to save yourself from a nasty tax surprise.</a:t>
            </a:r>
          </a:p>
          <a:p>
            <a:r>
              <a:rPr lang="en-US" dirty="0"/>
              <a:t>If you’re planning cash gifts this year to family OR charity, consider transferring appreciated stock instead – this removes the capital gain from your income, and you’ll get the fair market value of the stock as a deduction for the gift if not to a qualified charity.</a:t>
            </a:r>
            <a:r>
              <a:rPr lang="en-US" baseline="0" dirty="0"/>
              <a:t>  This is especially true if the</a:t>
            </a:r>
            <a:r>
              <a:rPr lang="en-US" dirty="0"/>
              <a:t> family member is over age 24 (not subject to kiddie tax), but is in the 10/15% tax bracket and will have a 0% capital gain rate. </a:t>
            </a:r>
            <a:endParaRPr lang="en-US" baseline="0" dirty="0"/>
          </a:p>
          <a:p>
            <a:r>
              <a:rPr lang="en-US" dirty="0"/>
              <a:t>If you want to make a charitable contribution, but don’t have an organization in mind at the moment, consider putting some money in a donor-advised fund. You get the deduction in the current year but can disburse the funds in future years.</a:t>
            </a:r>
            <a:endParaRPr lang="en-US" baseline="0" dirty="0"/>
          </a:p>
          <a:p>
            <a:endParaRPr lang="en-US" baseline="0" dirty="0"/>
          </a:p>
        </p:txBody>
      </p:sp>
      <p:sp>
        <p:nvSpPr>
          <p:cNvPr id="4" name="Slide Number Placeholder 3"/>
          <p:cNvSpPr>
            <a:spLocks noGrp="1"/>
          </p:cNvSpPr>
          <p:nvPr>
            <p:ph type="sldNum" sz="quarter" idx="10"/>
          </p:nvPr>
        </p:nvSpPr>
        <p:spPr/>
        <p:txBody>
          <a:bodyPr/>
          <a:lstStyle/>
          <a:p>
            <a:fld id="{EBA2C4ED-08FE-4C38-9A29-7AFEC3F984D8}" type="slidenum">
              <a:rPr lang="en-US" smtClean="0"/>
              <a:t>18</a:t>
            </a:fld>
            <a:endParaRPr lang="en-US" dirty="0"/>
          </a:p>
        </p:txBody>
      </p:sp>
    </p:spTree>
    <p:extLst>
      <p:ext uri="{BB962C8B-B14F-4D97-AF65-F5344CB8AC3E}">
        <p14:creationId xmlns:p14="http://schemas.microsoft.com/office/powerpoint/2010/main" val="8785197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participate in your company’s flexible spending account (FSA) program, make sure you spend down any remaining funds. You’re allowed to roll up to $500 into next year, but anything over that is gone forever unless you spend it on qualified expenses AND claim it.</a:t>
            </a:r>
          </a:p>
          <a:p>
            <a:r>
              <a:rPr lang="en-US" dirty="0"/>
              <a:t>If you are enrolled in a qualified high-deductible plan, consider fully funding an HSA account. This can actually be done prior to the filing of the return. The money can be used to pay for qualifying medical expenses, or it can be used as another form of retirement savings since the funds do not have to be spent down like an FSA.</a:t>
            </a:r>
          </a:p>
          <a:p>
            <a:r>
              <a:rPr lang="en-US" dirty="0"/>
              <a:t>Contribution limits for 2017 are $3,400 for self-only coverage and $6,750 for family coverage.  Also, there is a $1,000 catch up contribution allowed for those age 55 and older.</a:t>
            </a:r>
          </a:p>
          <a:p>
            <a:endParaRPr lang="en-US" dirty="0"/>
          </a:p>
        </p:txBody>
      </p:sp>
      <p:sp>
        <p:nvSpPr>
          <p:cNvPr id="4" name="Slide Number Placeholder 3"/>
          <p:cNvSpPr>
            <a:spLocks noGrp="1"/>
          </p:cNvSpPr>
          <p:nvPr>
            <p:ph type="sldNum" sz="quarter" idx="10"/>
          </p:nvPr>
        </p:nvSpPr>
        <p:spPr/>
        <p:txBody>
          <a:bodyPr/>
          <a:lstStyle/>
          <a:p>
            <a:pPr>
              <a:defRPr/>
            </a:pPr>
            <a:fld id="{9DD1320B-444D-4787-B6EE-54C0A328FCD6}" type="slidenum">
              <a:rPr lang="en-US" smtClean="0"/>
              <a:pPr>
                <a:defRPr/>
              </a:pPr>
              <a:t>19</a:t>
            </a:fld>
            <a:endParaRPr lang="en-US" dirty="0"/>
          </a:p>
        </p:txBody>
      </p:sp>
    </p:spTree>
    <p:extLst>
      <p:ext uri="{BB962C8B-B14F-4D97-AF65-F5344CB8AC3E}">
        <p14:creationId xmlns:p14="http://schemas.microsoft.com/office/powerpoint/2010/main" val="29052137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814388"/>
            <a:ext cx="6197600" cy="3486150"/>
          </a:xfrm>
        </p:spPr>
      </p:sp>
      <p:sp>
        <p:nvSpPr>
          <p:cNvPr id="3" name="Notes Placeholder 2"/>
          <p:cNvSpPr>
            <a:spLocks noGrp="1"/>
          </p:cNvSpPr>
          <p:nvPr>
            <p:ph type="body" idx="1"/>
          </p:nvPr>
        </p:nvSpPr>
        <p:spPr/>
        <p:txBody>
          <a:bodyPr>
            <a:normAutofit/>
          </a:bodyPr>
          <a:lstStyle/>
          <a:p>
            <a:r>
              <a:rPr lang="en-US" dirty="0"/>
              <a:t>These due dates were effective for 2016 returns, but this is just a reminder of the earlier deadline for partnerships, later deadline for corporations, and the adjusted due dates for the FBAR filings.  </a:t>
            </a:r>
          </a:p>
          <a:p>
            <a:r>
              <a:rPr lang="en-US" dirty="0"/>
              <a:t>The extended due date of Form 1041 for estates and trusts is now September 30 (October 1 for 2018) rather than September 15.</a:t>
            </a:r>
          </a:p>
          <a:p>
            <a:r>
              <a:rPr lang="en-US" dirty="0"/>
              <a:t>The goal of the change in due dates was to establish a more rational flow of information- for example, returns with K-1’s that flow into a 1040 are due earlier than the 1040 itself.  </a:t>
            </a:r>
          </a:p>
          <a:p>
            <a:endParaRPr lang="en-US" dirty="0"/>
          </a:p>
          <a:p>
            <a:r>
              <a:rPr lang="en-US" dirty="0"/>
              <a:t>Note to presenter – be sure to get the AICPA due date chart here:   </a:t>
            </a:r>
            <a:r>
              <a:rPr lang="en-US" sz="1200" u="sng" kern="1200" dirty="0">
                <a:solidFill>
                  <a:schemeClr val="tx1"/>
                </a:solidFill>
                <a:effectLst/>
                <a:latin typeface="+mn-lt"/>
                <a:ea typeface="+mn-ea"/>
                <a:cs typeface="+mn-cs"/>
                <a:hlinkClick r:id="rId3"/>
              </a:rPr>
              <a:t>https://www.aicpa.org/content/dam/aicpa/interestareas/tax/resources/compliance/downloadabledocuments/due-dates-summary-chart.pdf</a:t>
            </a:r>
            <a:r>
              <a:rPr lang="en-US" sz="1200" u="none" kern="1200" baseline="0" dirty="0">
                <a:solidFill>
                  <a:schemeClr val="tx1"/>
                </a:solidFill>
                <a:effectLst/>
                <a:latin typeface="+mn-lt"/>
                <a:ea typeface="+mn-ea"/>
                <a:cs typeface="+mn-cs"/>
              </a:rPr>
              <a:t> </a:t>
            </a:r>
            <a:endParaRPr lang="en-US" sz="1200" u="sng"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BA2C4ED-08FE-4C38-9A29-7AFEC3F984D8}" type="slidenum">
              <a:rPr lang="en-US" smtClean="0"/>
              <a:t>2</a:t>
            </a:fld>
            <a:endParaRPr lang="en-US" dirty="0"/>
          </a:p>
        </p:txBody>
      </p:sp>
    </p:spTree>
    <p:extLst>
      <p:ext uri="{BB962C8B-B14F-4D97-AF65-F5344CB8AC3E}">
        <p14:creationId xmlns:p14="http://schemas.microsoft.com/office/powerpoint/2010/main" val="5445928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dirty="0"/>
              <a:t>Year-end tax planning for your business with your tax advisor will likely provide you ways to save on your tax bill for 2017. </a:t>
            </a:r>
          </a:p>
          <a:p>
            <a:r>
              <a:rPr lang="en-US" dirty="0"/>
              <a:t>It will be helpful if your books and records are in good shape going into that planning meeting, so your advisor can help you determine if it makes sense to take steps such as:</a:t>
            </a:r>
          </a:p>
          <a:p>
            <a:pPr marL="173691" indent="-173691">
              <a:buFont typeface="Arial" panose="020B0604020202020204" pitchFamily="34" charset="0"/>
              <a:buChar char="•"/>
            </a:pPr>
            <a:r>
              <a:rPr lang="en-US" dirty="0"/>
              <a:t>purchasing additional equipment to take advantage of the Sec 179 expensing provisions,</a:t>
            </a:r>
          </a:p>
          <a:p>
            <a:pPr marL="173691" indent="-173691">
              <a:buFont typeface="Arial" panose="020B0604020202020204" pitchFamily="34" charset="0"/>
              <a:buChar char="•"/>
            </a:pPr>
            <a:r>
              <a:rPr lang="en-US" dirty="0"/>
              <a:t>paying bonuses to management/employees,</a:t>
            </a:r>
          </a:p>
          <a:p>
            <a:pPr marL="173691" indent="-173691">
              <a:buFont typeface="Arial" panose="020B0604020202020204" pitchFamily="34" charset="0"/>
              <a:buChar char="•"/>
            </a:pPr>
            <a:r>
              <a:rPr lang="en-US" dirty="0"/>
              <a:t>writing off any accounts receivable as bad debts</a:t>
            </a:r>
          </a:p>
          <a:p>
            <a:pPr marL="173691" indent="-173691">
              <a:buFont typeface="Arial" panose="020B0604020202020204" pitchFamily="34" charset="0"/>
              <a:buChar char="•"/>
            </a:pPr>
            <a:r>
              <a:rPr lang="en-US" dirty="0"/>
              <a:t>making a retirement contribution.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Consider effects of deferral/acceleration based on anticipation of 2018 situation and planning for potential rate changes.</a:t>
            </a:r>
          </a:p>
          <a:p>
            <a:endParaRPr lang="en-US" dirty="0"/>
          </a:p>
          <a:p>
            <a:r>
              <a:rPr lang="en-US" dirty="0"/>
              <a:t>As of current law, if your business is subject to ACA, the filing deadlines for information reporting are due to employees by Jan 31 and to the IRS by end of Feb/March (depending on whether filing electronically).  </a:t>
            </a:r>
          </a:p>
          <a:p>
            <a:r>
              <a:rPr lang="en-US" dirty="0"/>
              <a:t>You may qualify for employer health care tax credits if you have fewer than 25 Full-time equivalent employees making an average of less than $50,000 a year indexed for inflation ($52,400 in 2017), and you pay at least 50% of the cost of employee-only health care coverage for each of your employees. This credit is available for only two consecutive years. You must purchase the coverage through the Small Business Health Options Program (SHOP) Marketplace in order to qualify for the credit.</a:t>
            </a:r>
          </a:p>
          <a:p>
            <a:r>
              <a:rPr lang="en-US" dirty="0"/>
              <a:t>Careful planning that takes into account the effect that these business deductions have both on the business and on the individual owners/partners (depending on the type of entity) can make a big difference when April 17</a:t>
            </a:r>
            <a:r>
              <a:rPr lang="en-US" baseline="30000" dirty="0"/>
              <a:t>th</a:t>
            </a:r>
            <a:r>
              <a:rPr lang="en-US" dirty="0"/>
              <a:t> comes around.</a:t>
            </a:r>
          </a:p>
          <a:p>
            <a:endParaRPr lang="en-US" dirty="0"/>
          </a:p>
        </p:txBody>
      </p:sp>
      <p:sp>
        <p:nvSpPr>
          <p:cNvPr id="4" name="Slide Number Placeholder 3"/>
          <p:cNvSpPr>
            <a:spLocks noGrp="1"/>
          </p:cNvSpPr>
          <p:nvPr>
            <p:ph type="sldNum" sz="quarter" idx="10"/>
          </p:nvPr>
        </p:nvSpPr>
        <p:spPr/>
        <p:txBody>
          <a:bodyPr/>
          <a:lstStyle/>
          <a:p>
            <a:fld id="{EBA2C4ED-08FE-4C38-9A29-7AFEC3F984D8}" type="slidenum">
              <a:rPr lang="en-US" smtClean="0"/>
              <a:t>20</a:t>
            </a:fld>
            <a:endParaRPr lang="en-US" dirty="0"/>
          </a:p>
        </p:txBody>
      </p:sp>
    </p:spTree>
    <p:extLst>
      <p:ext uri="{BB962C8B-B14F-4D97-AF65-F5344CB8AC3E}">
        <p14:creationId xmlns:p14="http://schemas.microsoft.com/office/powerpoint/2010/main" val="8785197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a:t>The Section 179 limit </a:t>
            </a:r>
            <a:r>
              <a:rPr lang="en-US" b="0" baseline="0" dirty="0">
                <a:solidFill>
                  <a:srgbClr val="FF0000"/>
                </a:solidFill>
              </a:rPr>
              <a:t>for 2017 is</a:t>
            </a:r>
            <a:r>
              <a:rPr lang="en-US" b="0" baseline="0" dirty="0"/>
              <a:t> </a:t>
            </a:r>
            <a:r>
              <a:rPr lang="en-US" b="0" baseline="0" dirty="0">
                <a:solidFill>
                  <a:srgbClr val="FF0000"/>
                </a:solidFill>
              </a:rPr>
              <a:t>$</a:t>
            </a:r>
            <a:r>
              <a:rPr lang="en-US" b="0" baseline="0" dirty="0" err="1">
                <a:solidFill>
                  <a:srgbClr val="FF0000"/>
                </a:solidFill>
              </a:rPr>
              <a:t>510k</a:t>
            </a:r>
            <a:r>
              <a:rPr lang="en-US" b="0" baseline="0" dirty="0">
                <a:solidFill>
                  <a:srgbClr val="FF0000"/>
                </a:solidFill>
              </a:rPr>
              <a:t>, </a:t>
            </a:r>
            <a:r>
              <a:rPr lang="en-US" b="0" baseline="0" dirty="0"/>
              <a:t>and the phase-out is set at </a:t>
            </a:r>
            <a:r>
              <a:rPr lang="en-US" b="0" baseline="0" dirty="0">
                <a:solidFill>
                  <a:srgbClr val="FF0000"/>
                </a:solidFill>
              </a:rPr>
              <a:t>$2,030,000. </a:t>
            </a:r>
            <a:r>
              <a:rPr lang="en-US" b="0" baseline="0" dirty="0"/>
              <a:t>The provision also removed the exclusion of air-conditioning and heating units. Also, qualified real property is eligible to be expensed.</a:t>
            </a:r>
          </a:p>
          <a:p>
            <a:r>
              <a:rPr lang="en-US" b="0" baseline="0" dirty="0">
                <a:solidFill>
                  <a:srgbClr val="FF0000"/>
                </a:solidFill>
              </a:rPr>
              <a:t>Also, “bonus” depreciation for 2017 is available for qualified </a:t>
            </a:r>
            <a:r>
              <a:rPr lang="en-US" b="0" dirty="0">
                <a:solidFill>
                  <a:srgbClr val="FF0000"/>
                </a:solidFill>
              </a:rPr>
              <a:t>property with a 50% allowance</a:t>
            </a:r>
            <a:r>
              <a:rPr lang="en-US" b="0" strike="sngStrike" dirty="0">
                <a:solidFill>
                  <a:srgbClr val="FF0000"/>
                </a:solidFill>
              </a:rPr>
              <a:t>.</a:t>
            </a:r>
          </a:p>
          <a:p>
            <a:endParaRPr lang="en-US" b="0" baseline="0" dirty="0"/>
          </a:p>
          <a:p>
            <a:r>
              <a:rPr lang="en-US" b="0" dirty="0"/>
              <a:t>Careful</a:t>
            </a:r>
            <a:r>
              <a:rPr lang="en-US" b="0" baseline="0" dirty="0"/>
              <a:t> planning is important because the rules are different for each of the provisions. For example, if the property has been previously used, the taxpayer is unable to utilize bonus depreciation, but may be able to elect Section 179 on the property if the other requirements are met.</a:t>
            </a:r>
          </a:p>
          <a:p>
            <a:endParaRPr lang="en-US" b="0" dirty="0"/>
          </a:p>
          <a:p>
            <a:r>
              <a:rPr lang="en-US" b="0" dirty="0"/>
              <a:t>Changes in these rules and amounts to be expensed </a:t>
            </a:r>
            <a:r>
              <a:rPr lang="en-US" b="0" dirty="0">
                <a:solidFill>
                  <a:srgbClr val="FF0000"/>
                </a:solidFill>
              </a:rPr>
              <a:t>are part of proposed legislation</a:t>
            </a:r>
            <a:r>
              <a:rPr lang="en-US" b="0" dirty="0"/>
              <a:t>, so careful planning is necessary to obtain the best possible tax benefit given the information on hand at the time.</a:t>
            </a:r>
          </a:p>
          <a:p>
            <a:endParaRPr lang="en-US" dirty="0"/>
          </a:p>
        </p:txBody>
      </p:sp>
      <p:sp>
        <p:nvSpPr>
          <p:cNvPr id="4" name="Slide Number Placeholder 3"/>
          <p:cNvSpPr>
            <a:spLocks noGrp="1"/>
          </p:cNvSpPr>
          <p:nvPr>
            <p:ph type="sldNum" sz="quarter" idx="10"/>
          </p:nvPr>
        </p:nvSpPr>
        <p:spPr/>
        <p:txBody>
          <a:bodyPr/>
          <a:lstStyle/>
          <a:p>
            <a:pPr>
              <a:defRPr/>
            </a:pPr>
            <a:fld id="{9DD1320B-444D-4787-B6EE-54C0A328FCD6}" type="slidenum">
              <a:rPr lang="en-US" smtClean="0"/>
              <a:pPr>
                <a:defRPr/>
              </a:pPr>
              <a:t>21</a:t>
            </a:fld>
            <a:endParaRPr lang="en-US" dirty="0"/>
          </a:p>
        </p:txBody>
      </p:sp>
    </p:spTree>
    <p:extLst>
      <p:ext uri="{BB962C8B-B14F-4D97-AF65-F5344CB8AC3E}">
        <p14:creationId xmlns:p14="http://schemas.microsoft.com/office/powerpoint/2010/main" val="20529393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Qualified retirement plans offer many tax benefits to both employers and employees and can be a valuable tool in retaining employees. With traditional plans, employers get a tax deduction for contributions, and employees may be allowed to make pre-tax contributions and defer taxes on income until distribution.</a:t>
            </a:r>
          </a:p>
          <a:p>
            <a:endParaRPr lang="en-US" dirty="0"/>
          </a:p>
          <a:p>
            <a:r>
              <a:rPr lang="en-US" dirty="0"/>
              <a:t>In Roth plans, employees do not get tax deductions for contributions, but qualified distributions and withdrawals are tax-free. In addition, assets held in qualified plans generally are protected from creditors of both employees and employers. However, these plans are heavily regulated and include different contribution limits and matching requirements. Plans may also have nondiscrimination requirements and top-heavy rules, which require certain tax-filing obligations. </a:t>
            </a:r>
          </a:p>
          <a:p>
            <a:endParaRPr lang="en-US" dirty="0"/>
          </a:p>
          <a:p>
            <a:r>
              <a:rPr lang="en-US" dirty="0"/>
              <a:t>It’s also important to consider whether your business will grow to include more employees when you select your plan as some plans have limits on the number of participants.</a:t>
            </a:r>
          </a:p>
          <a:p>
            <a:endParaRPr lang="en-US" dirty="0"/>
          </a:p>
          <a:p>
            <a:r>
              <a:rPr lang="en-US" dirty="0"/>
              <a:t>50% of plan administration &amp; retirement-related education of employees expenses for the first three plan years (maximum credit of $500 per year) is available for qualifying new small employer plans</a:t>
            </a:r>
          </a:p>
          <a:p>
            <a:endParaRPr lang="en-US" dirty="0"/>
          </a:p>
        </p:txBody>
      </p:sp>
      <p:sp>
        <p:nvSpPr>
          <p:cNvPr id="4" name="Slide Number Placeholder 3"/>
          <p:cNvSpPr>
            <a:spLocks noGrp="1"/>
          </p:cNvSpPr>
          <p:nvPr>
            <p:ph type="sldNum" sz="quarter" idx="10"/>
          </p:nvPr>
        </p:nvSpPr>
        <p:spPr/>
        <p:txBody>
          <a:bodyPr/>
          <a:lstStyle/>
          <a:p>
            <a:pPr>
              <a:defRPr/>
            </a:pPr>
            <a:fld id="{9DD1320B-444D-4787-B6EE-54C0A328FCD6}" type="slidenum">
              <a:rPr lang="en-US" smtClean="0"/>
              <a:pPr>
                <a:defRPr/>
              </a:pPr>
              <a:t>22</a:t>
            </a:fld>
            <a:endParaRPr lang="en-US" dirty="0"/>
          </a:p>
        </p:txBody>
      </p:sp>
    </p:spTree>
    <p:extLst>
      <p:ext uri="{BB962C8B-B14F-4D97-AF65-F5344CB8AC3E}">
        <p14:creationId xmlns:p14="http://schemas.microsoft.com/office/powerpoint/2010/main" val="3610594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7675" y="696913"/>
            <a:ext cx="6197600" cy="3486150"/>
          </a:xfrm>
        </p:spPr>
      </p:sp>
      <p:sp>
        <p:nvSpPr>
          <p:cNvPr id="3" name="Notes Placeholder 2"/>
          <p:cNvSpPr>
            <a:spLocks noGrp="1"/>
          </p:cNvSpPr>
          <p:nvPr>
            <p:ph type="body" idx="1"/>
          </p:nvPr>
        </p:nvSpPr>
        <p:spPr>
          <a:xfrm>
            <a:off x="701040" y="4369562"/>
            <a:ext cx="5608320" cy="4183380"/>
          </a:xfrm>
        </p:spPr>
        <p:txBody>
          <a:bodyPr>
            <a:normAutofit/>
          </a:bodyPr>
          <a:lstStyle/>
          <a:p>
            <a:r>
              <a:rPr lang="en-US" dirty="0"/>
              <a:t>Whether or not you’re a business owner, there is no surefire</a:t>
            </a:r>
            <a:r>
              <a:rPr lang="en-US" baseline="0" dirty="0"/>
              <a:t> way to prevent your identity from being stolen – even if you choose not to use online banking, shopping or data storage, your information is out there, as we know from recent news stories on breaches</a:t>
            </a:r>
            <a:r>
              <a:rPr lang="en-US" dirty="0"/>
              <a:t> within credit bureaus</a:t>
            </a:r>
            <a:r>
              <a:rPr lang="en-US" baseline="0" dirty="0"/>
              <a:t>. The best thing you can do as an individual is learning how identity theft happens, take steps like these listed here and know what to do if it happens to you. The</a:t>
            </a:r>
            <a:r>
              <a:rPr lang="en-US" dirty="0"/>
              <a:t> Federal Trade Commission has a very helpful website – www.identitytheft.gov - that walks you through what you need to do to report and recover from ID theft.</a:t>
            </a:r>
          </a:p>
          <a:p>
            <a:endParaRPr lang="en-US" baseline="0" dirty="0"/>
          </a:p>
          <a:p>
            <a:r>
              <a:rPr lang="en-US" baseline="0" dirty="0"/>
              <a:t>Business owners, do your best to protect your customer’s information to avoid potential loss of trust should your system be hacked. Only collect and retain the information you need and be sure you dispose of your customer’s data safely as well. Make sure that sensitive personal information is only available to those who need it and that employees are properly trained on the importance of their part in protecting customer information. Make sure</a:t>
            </a:r>
            <a:r>
              <a:rPr lang="en-US" dirty="0"/>
              <a:t> you have a plan in place for protecting data and for steps to take in case of a breach.</a:t>
            </a:r>
            <a:endParaRPr lang="en-US" baseline="0" dirty="0"/>
          </a:p>
          <a:p>
            <a:endParaRPr lang="en-US" b="0" dirty="0"/>
          </a:p>
          <a:p>
            <a:r>
              <a:rPr lang="en-US" b="0" dirty="0"/>
              <a:t>See IRS Pub 4557 for suggestions on how taxpayers can best protect their data.</a:t>
            </a:r>
          </a:p>
          <a:p>
            <a:r>
              <a:rPr lang="en-US" b="0" dirty="0">
                <a:hlinkClick r:id="rId3"/>
              </a:rPr>
              <a:t>https://www.irs.gov/pub/irs-pdf/p4557.pdf</a:t>
            </a:r>
            <a:r>
              <a:rPr lang="en-US" b="0" dirty="0"/>
              <a:t> </a:t>
            </a:r>
          </a:p>
          <a:p>
            <a:endParaRPr lang="en-US" b="1" dirty="0"/>
          </a:p>
        </p:txBody>
      </p:sp>
      <p:sp>
        <p:nvSpPr>
          <p:cNvPr id="4" name="Slide Number Placeholder 3"/>
          <p:cNvSpPr>
            <a:spLocks noGrp="1"/>
          </p:cNvSpPr>
          <p:nvPr>
            <p:ph type="sldNum" sz="quarter" idx="10"/>
          </p:nvPr>
        </p:nvSpPr>
        <p:spPr/>
        <p:txBody>
          <a:bodyPr/>
          <a:lstStyle/>
          <a:p>
            <a:pPr>
              <a:defRPr/>
            </a:pPr>
            <a:fld id="{9DD1320B-444D-4787-B6EE-54C0A328FCD6}" type="slidenum">
              <a:rPr lang="en-US" smtClean="0"/>
              <a:pPr>
                <a:defRPr/>
              </a:pPr>
              <a:t>23</a:t>
            </a:fld>
            <a:endParaRPr lang="en-US" dirty="0"/>
          </a:p>
        </p:txBody>
      </p:sp>
    </p:spTree>
    <p:extLst>
      <p:ext uri="{BB962C8B-B14F-4D97-AF65-F5344CB8AC3E}">
        <p14:creationId xmlns:p14="http://schemas.microsoft.com/office/powerpoint/2010/main" val="18953553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Thank you!</a:t>
            </a:r>
            <a:r>
              <a:rPr lang="en-US" baseline="0" dirty="0"/>
              <a:t> </a:t>
            </a:r>
            <a:r>
              <a:rPr lang="en-US" baseline="0" dirty="0" smtClean="0"/>
              <a:t>I </a:t>
            </a:r>
            <a:r>
              <a:rPr lang="en-US" baseline="0" dirty="0"/>
              <a:t>welcome you to contact me with questions </a:t>
            </a:r>
            <a:r>
              <a:rPr lang="en-US" baseline="0" dirty="0" smtClean="0"/>
              <a:t>anytime at 949-200-3295 or at gc@dbbmckennon.com! </a:t>
            </a:r>
            <a:endParaRPr lang="en-US" dirty="0"/>
          </a:p>
        </p:txBody>
      </p:sp>
      <p:sp>
        <p:nvSpPr>
          <p:cNvPr id="4" name="Slide Number Placeholder 3"/>
          <p:cNvSpPr>
            <a:spLocks noGrp="1"/>
          </p:cNvSpPr>
          <p:nvPr>
            <p:ph type="sldNum" sz="quarter" idx="10"/>
          </p:nvPr>
        </p:nvSpPr>
        <p:spPr/>
        <p:txBody>
          <a:bodyPr/>
          <a:lstStyle/>
          <a:p>
            <a:fld id="{A3F9647A-3E31-3A41-A4E9-ABE8D6F99CD0}" type="slidenum">
              <a:rPr lang="en-US" smtClean="0"/>
              <a:t>24</a:t>
            </a:fld>
            <a:endParaRPr lang="en-US" dirty="0"/>
          </a:p>
        </p:txBody>
      </p:sp>
    </p:spTree>
    <p:extLst>
      <p:ext uri="{BB962C8B-B14F-4D97-AF65-F5344CB8AC3E}">
        <p14:creationId xmlns:p14="http://schemas.microsoft.com/office/powerpoint/2010/main" val="32799149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Legislation at the end of 2015 extended some items only through 2016. These are the provisions that are not in effect at this time for 2017.</a:t>
            </a:r>
          </a:p>
          <a:p>
            <a:r>
              <a:rPr lang="en-US" dirty="0"/>
              <a:t>*Exclusion of discharge of qualified principal residence indebtedness</a:t>
            </a:r>
          </a:p>
          <a:p>
            <a:r>
              <a:rPr lang="en-US" dirty="0"/>
              <a:t>*Ability to deduct mortgage insurance premiums as mortgage interest </a:t>
            </a:r>
          </a:p>
          <a:p>
            <a:r>
              <a:rPr lang="en-US" dirty="0"/>
              <a:t>*Tuition &amp; fees deduction covers up to $4,000 of qualified expenses for tuition/fees. It’s important to note that it only applies to amounts that must be paid as a condition of enrollment.  This deduction phases out for single filers with $80k AGI and joint filers with $160k AGI.</a:t>
            </a:r>
          </a:p>
          <a:p>
            <a:r>
              <a:rPr lang="en-US" dirty="0"/>
              <a:t>*Energy credit for 10% of purchase price of nonbusiness energy property</a:t>
            </a:r>
          </a:p>
          <a:p>
            <a:endParaRPr lang="en-US" dirty="0"/>
          </a:p>
          <a:p>
            <a:r>
              <a:rPr lang="en-US" dirty="0"/>
              <a:t>Note to presenter: review the JCT report on expiring provisions for a list of items that expire at the end of 2016 or later - </a:t>
            </a:r>
            <a:r>
              <a:rPr lang="en-US" dirty="0">
                <a:hlinkClick r:id="rId3"/>
              </a:rPr>
              <a:t>https://www.jct.gov/publications.html?func=startdown&amp;id=4862</a:t>
            </a:r>
            <a:endParaRPr lang="en-US" dirty="0"/>
          </a:p>
          <a:p>
            <a:endParaRPr lang="en-US" dirty="0"/>
          </a:p>
        </p:txBody>
      </p:sp>
      <p:sp>
        <p:nvSpPr>
          <p:cNvPr id="4" name="Slide Number Placeholder 3"/>
          <p:cNvSpPr>
            <a:spLocks noGrp="1"/>
          </p:cNvSpPr>
          <p:nvPr>
            <p:ph type="sldNum" sz="quarter" idx="10"/>
          </p:nvPr>
        </p:nvSpPr>
        <p:spPr/>
        <p:txBody>
          <a:bodyPr/>
          <a:lstStyle/>
          <a:p>
            <a:fld id="{EBA2C4ED-08FE-4C38-9A29-7AFEC3F984D8}" type="slidenum">
              <a:rPr lang="en-US" smtClean="0"/>
              <a:t>3</a:t>
            </a:fld>
            <a:endParaRPr lang="en-US" dirty="0"/>
          </a:p>
        </p:txBody>
      </p:sp>
    </p:spTree>
    <p:extLst>
      <p:ext uri="{BB962C8B-B14F-4D97-AF65-F5344CB8AC3E}">
        <p14:creationId xmlns:p14="http://schemas.microsoft.com/office/powerpoint/2010/main" val="24085457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tax year 2017, marginal income tax brackets are adjusted slightly from the 2017 brackets because there has been little inflation. The lowest bracket is 10% and the highest is 39.6%.  </a:t>
            </a:r>
          </a:p>
          <a:p>
            <a:r>
              <a:rPr lang="en-US" dirty="0"/>
              <a:t>[Other 2017 inflation adjusted amounts can be found in Rev. Proc. 2016-55]</a:t>
            </a:r>
          </a:p>
          <a:p>
            <a:r>
              <a:rPr lang="en-US" dirty="0">
                <a:hlinkClick r:id="rId3"/>
              </a:rPr>
              <a:t>https://www.irs.gov/pub/irs-drop/rp-16-55.pdf</a:t>
            </a:r>
            <a:endParaRPr lang="en-US" dirty="0"/>
          </a:p>
          <a:p>
            <a:endParaRPr lang="en-US" dirty="0"/>
          </a:p>
          <a:p>
            <a:r>
              <a:rPr lang="en-US" sz="1200" kern="1200" dirty="0">
                <a:solidFill>
                  <a:schemeClr val="tx1"/>
                </a:solidFill>
                <a:effectLst/>
                <a:latin typeface="+mn-lt"/>
                <a:ea typeface="+mn-ea"/>
                <a:cs typeface="+mn-cs"/>
              </a:rPr>
              <a:t>Depending on the outcome of the current tax reform bill, we may see changes to the tax brackets and/or rates in the future. </a:t>
            </a:r>
            <a:endParaRPr lang="en-US" dirty="0"/>
          </a:p>
        </p:txBody>
      </p:sp>
      <p:sp>
        <p:nvSpPr>
          <p:cNvPr id="4" name="Slide Number Placeholder 3"/>
          <p:cNvSpPr>
            <a:spLocks noGrp="1"/>
          </p:cNvSpPr>
          <p:nvPr>
            <p:ph type="sldNum" sz="quarter" idx="10"/>
          </p:nvPr>
        </p:nvSpPr>
        <p:spPr/>
        <p:txBody>
          <a:bodyPr/>
          <a:lstStyle/>
          <a:p>
            <a:pPr>
              <a:defRPr/>
            </a:pPr>
            <a:fld id="{9DD1320B-444D-4787-B6EE-54C0A328FCD6}" type="slidenum">
              <a:rPr lang="en-US" smtClean="0"/>
              <a:pPr>
                <a:defRPr/>
              </a:pPr>
              <a:t>4</a:t>
            </a:fld>
            <a:endParaRPr lang="en-US" dirty="0"/>
          </a:p>
        </p:txBody>
      </p:sp>
    </p:spTree>
    <p:extLst>
      <p:ext uri="{BB962C8B-B14F-4D97-AF65-F5344CB8AC3E}">
        <p14:creationId xmlns:p14="http://schemas.microsoft.com/office/powerpoint/2010/main" val="4509012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Capital gains rates also stay</a:t>
            </a:r>
            <a:r>
              <a:rPr lang="en-US" baseline="0" dirty="0"/>
              <a:t> the same,</a:t>
            </a:r>
            <a:r>
              <a:rPr lang="en-US" dirty="0"/>
              <a:t> with</a:t>
            </a:r>
            <a:r>
              <a:rPr lang="en-US" baseline="0" dirty="0"/>
              <a:t> the highest income taxpayers paying 20% on capital gains while also facing the net investment income tax of 3.8% on top of that. </a:t>
            </a:r>
            <a:r>
              <a:rPr lang="en-US" dirty="0"/>
              <a:t>If you sold stocks or earned dividends, this could</a:t>
            </a:r>
            <a:r>
              <a:rPr lang="en-US" baseline="0" dirty="0"/>
              <a:t> affect you.</a:t>
            </a:r>
            <a:endParaRPr lang="en-US" dirty="0"/>
          </a:p>
          <a:p>
            <a:endParaRPr lang="en-US" dirty="0"/>
          </a:p>
        </p:txBody>
      </p:sp>
      <p:sp>
        <p:nvSpPr>
          <p:cNvPr id="4" name="Slide Number Placeholder 3"/>
          <p:cNvSpPr>
            <a:spLocks noGrp="1"/>
          </p:cNvSpPr>
          <p:nvPr>
            <p:ph type="sldNum" sz="quarter" idx="10"/>
          </p:nvPr>
        </p:nvSpPr>
        <p:spPr/>
        <p:txBody>
          <a:bodyPr/>
          <a:lstStyle/>
          <a:p>
            <a:fld id="{EBA2C4ED-08FE-4C38-9A29-7AFEC3F984D8}" type="slidenum">
              <a:rPr lang="en-US" smtClean="0"/>
              <a:t>5</a:t>
            </a:fld>
            <a:endParaRPr lang="en-US" dirty="0"/>
          </a:p>
        </p:txBody>
      </p:sp>
    </p:spTree>
    <p:extLst>
      <p:ext uri="{BB962C8B-B14F-4D97-AF65-F5344CB8AC3E}">
        <p14:creationId xmlns:p14="http://schemas.microsoft.com/office/powerpoint/2010/main" val="41975137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personal exemption is provided for the taxpayer, spouse and all eligible dependents, with</a:t>
            </a:r>
            <a:r>
              <a:rPr lang="en-US" baseline="0" dirty="0"/>
              <a:t> no limit to the number of dependents you can claim and regardless </a:t>
            </a:r>
            <a:r>
              <a:rPr lang="en-US" dirty="0"/>
              <a:t>of whether you itemize deductions.  </a:t>
            </a:r>
          </a:p>
          <a:p>
            <a:endParaRPr lang="en-US" dirty="0"/>
          </a:p>
          <a:p>
            <a:r>
              <a:rPr lang="en-US" dirty="0"/>
              <a:t>However, it is key to note that these</a:t>
            </a:r>
            <a:r>
              <a:rPr lang="en-US" baseline="0" dirty="0"/>
              <a:t> exemptions </a:t>
            </a:r>
            <a:r>
              <a:rPr lang="en-US" dirty="0"/>
              <a:t>phase out for higher-income taxpayers so if your income exceeds the amounts shown here, you won’t be able to take these exemptions.</a:t>
            </a:r>
            <a:r>
              <a:rPr lang="en-US" baseline="0" dirty="0"/>
              <a:t> This is based on your adjusted gross income, so the amount isn’t affected by deductions such as charitable contributions or mortgage interest, but could be reduced by self-employed health insurance premiums, student loan interest, IRA contributions or certain other “above-the-line” deductions</a:t>
            </a:r>
            <a:r>
              <a:rPr lang="en-US" dirty="0"/>
              <a:t>.</a:t>
            </a:r>
          </a:p>
          <a:p>
            <a:endParaRPr lang="en-US" dirty="0"/>
          </a:p>
        </p:txBody>
      </p:sp>
      <p:sp>
        <p:nvSpPr>
          <p:cNvPr id="4" name="Slide Number Placeholder 3"/>
          <p:cNvSpPr>
            <a:spLocks noGrp="1"/>
          </p:cNvSpPr>
          <p:nvPr>
            <p:ph type="sldNum" sz="quarter" idx="10"/>
          </p:nvPr>
        </p:nvSpPr>
        <p:spPr/>
        <p:txBody>
          <a:bodyPr/>
          <a:lstStyle/>
          <a:p>
            <a:pPr>
              <a:defRPr/>
            </a:pPr>
            <a:fld id="{9DD1320B-444D-4787-B6EE-54C0A328FCD6}" type="slidenum">
              <a:rPr lang="en-US" smtClean="0"/>
              <a:pPr>
                <a:defRPr/>
              </a:pPr>
              <a:t>6</a:t>
            </a:fld>
            <a:endParaRPr lang="en-US" dirty="0"/>
          </a:p>
        </p:txBody>
      </p:sp>
    </p:spTree>
    <p:extLst>
      <p:ext uri="{BB962C8B-B14F-4D97-AF65-F5344CB8AC3E}">
        <p14:creationId xmlns:p14="http://schemas.microsoft.com/office/powerpoint/2010/main" val="28978082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Maximizing deductions is a </a:t>
            </a:r>
            <a:r>
              <a:rPr lang="en-US" b="0" baseline="0" dirty="0"/>
              <a:t>tax reduction strategy, but it’s important to understand that not all deductions are the same. For example, medical expenses must exceed 10% of your adjusted gross income before you receive any deduction (for all taxpayers this year- &gt;65 lower limit goes away for 2017)  and investment expenses, legal fees or even tax preparation fees must equal more than 2% of your AGI to be deducted. </a:t>
            </a:r>
          </a:p>
          <a:p>
            <a:endParaRPr lang="en-US" b="0" baseline="0" dirty="0"/>
          </a:p>
          <a:p>
            <a:r>
              <a:rPr lang="en-US" b="0" baseline="0" dirty="0">
                <a:solidFill>
                  <a:srgbClr val="7030A0"/>
                </a:solidFill>
              </a:rPr>
              <a:t>Although the currently p</a:t>
            </a:r>
            <a:r>
              <a:rPr lang="en-US" b="0" dirty="0">
                <a:solidFill>
                  <a:srgbClr val="7030A0"/>
                </a:solidFill>
              </a:rPr>
              <a:t>roposed tax reform legislation includes the removal of certain itemized deductions and an increased standard deduction.</a:t>
            </a:r>
            <a:endParaRPr lang="en-US" b="0" baseline="0" dirty="0">
              <a:solidFill>
                <a:srgbClr val="7030A0"/>
              </a:solidFill>
            </a:endParaRPr>
          </a:p>
          <a:p>
            <a:endParaRPr lang="en-US" b="0" baseline="0" dirty="0"/>
          </a:p>
          <a:p>
            <a:r>
              <a:rPr lang="en-US" b="0" baseline="0" dirty="0"/>
              <a:t>Taxpayers with income above phase-out thresholds will have their itemized deductions limited (medical,</a:t>
            </a:r>
            <a:r>
              <a:rPr lang="en-US" b="0" dirty="0"/>
              <a:t> investment, gambling, and certain theft/casualty losses do not apply)</a:t>
            </a:r>
            <a:r>
              <a:rPr lang="en-US" b="0" baseline="0" dirty="0"/>
              <a:t>, which negates the benefit of some tax</a:t>
            </a:r>
            <a:r>
              <a:rPr lang="en-US" b="0" dirty="0"/>
              <a:t> </a:t>
            </a:r>
            <a:r>
              <a:rPr lang="en-US" b="0" baseline="0" dirty="0"/>
              <a:t>reduction strategies. </a:t>
            </a:r>
            <a:r>
              <a:rPr lang="en-US" b="0" baseline="0" dirty="0">
                <a:solidFill>
                  <a:srgbClr val="FF0000"/>
                </a:solidFill>
              </a:rPr>
              <a:t>Note that in </a:t>
            </a:r>
            <a:r>
              <a:rPr lang="en-US" b="0" dirty="0">
                <a:solidFill>
                  <a:srgbClr val="FF0000"/>
                </a:solidFill>
              </a:rPr>
              <a:t>proposed legislation, this limit is scheduled to be repealed.</a:t>
            </a:r>
            <a:endParaRPr lang="en-US" b="0" baseline="0" dirty="0"/>
          </a:p>
          <a:p>
            <a:endParaRPr lang="en-US" b="0" baseline="0" dirty="0"/>
          </a:p>
          <a:p>
            <a:r>
              <a:rPr lang="en-US" b="0" baseline="0" dirty="0"/>
              <a:t>It is important to plan ahead and speak to your adviser before making any big decisions that cannot be undone. There may be alternatives </a:t>
            </a:r>
            <a:r>
              <a:rPr lang="en-US" b="0" dirty="0"/>
              <a:t>that</a:t>
            </a:r>
            <a:r>
              <a:rPr lang="en-US" b="0" baseline="0" dirty="0"/>
              <a:t> will provide a better tax outcome. It also is important to ensure that all criteria </a:t>
            </a:r>
            <a:r>
              <a:rPr lang="en-US" b="0" dirty="0"/>
              <a:t>are</a:t>
            </a:r>
            <a:r>
              <a:rPr lang="en-US" b="0" baseline="0" dirty="0"/>
              <a:t> met for deducting items, such as proper documentation, rights of ownership, etc. This is especially important if you’re planning a significant gift to charity, particularly if you’re gifting a non-cash item.</a:t>
            </a:r>
            <a:endParaRPr lang="en-US" b="0" dirty="0"/>
          </a:p>
          <a:p>
            <a:endParaRPr lang="en-US" dirty="0"/>
          </a:p>
        </p:txBody>
      </p:sp>
      <p:sp>
        <p:nvSpPr>
          <p:cNvPr id="4" name="Slide Number Placeholder 3"/>
          <p:cNvSpPr>
            <a:spLocks noGrp="1"/>
          </p:cNvSpPr>
          <p:nvPr>
            <p:ph type="sldNum" sz="quarter" idx="10"/>
          </p:nvPr>
        </p:nvSpPr>
        <p:spPr/>
        <p:txBody>
          <a:bodyPr/>
          <a:lstStyle/>
          <a:p>
            <a:pPr>
              <a:defRPr/>
            </a:pPr>
            <a:fld id="{9DD1320B-444D-4787-B6EE-54C0A328FCD6}" type="slidenum">
              <a:rPr lang="en-US" smtClean="0">
                <a:solidFill>
                  <a:prstClr val="black"/>
                </a:solidFill>
              </a:rPr>
              <a:pPr>
                <a:defRPr/>
              </a:pPr>
              <a:t>7</a:t>
            </a:fld>
            <a:endParaRPr lang="en-US" dirty="0">
              <a:solidFill>
                <a:prstClr val="black"/>
              </a:solidFill>
            </a:endParaRPr>
          </a:p>
        </p:txBody>
      </p:sp>
    </p:spTree>
    <p:extLst>
      <p:ext uri="{BB962C8B-B14F-4D97-AF65-F5344CB8AC3E}">
        <p14:creationId xmlns:p14="http://schemas.microsoft.com/office/powerpoint/2010/main" val="29901769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a:t>The fee or penalty for NOT having health insurance is the same for 2017 as it was for 2016, so uninsured individuals will now pay a fine of the higher of 2.5% of income or $695 per uninsured person ($</a:t>
            </a:r>
            <a:r>
              <a:rPr lang="en-US" b="0" dirty="0"/>
              <a:t>347.5</a:t>
            </a:r>
            <a:r>
              <a:rPr lang="en-US" b="0" baseline="0" dirty="0"/>
              <a:t> per child under 18).  For future years, the fee will increase with inflation. Open enrollment for 2017 </a:t>
            </a:r>
            <a:r>
              <a:rPr lang="en-US" b="0" baseline="0" dirty="0">
                <a:solidFill>
                  <a:srgbClr val="FF0000"/>
                </a:solidFill>
              </a:rPr>
              <a:t>is from</a:t>
            </a:r>
            <a:r>
              <a:rPr lang="en-US" b="0" baseline="0" dirty="0"/>
              <a:t> November 1 and runs through December 15, 2017. </a:t>
            </a:r>
          </a:p>
          <a:p>
            <a:endParaRPr lang="en-US" b="0" baseline="0" dirty="0"/>
          </a:p>
          <a:p>
            <a:r>
              <a:rPr lang="en-US" b="0" dirty="0"/>
              <a:t>At this time, the rules are still in effect for having insurance coverage or paying the penalty. This could change based on legislation.</a:t>
            </a:r>
          </a:p>
          <a:p>
            <a:endParaRPr lang="en-US" b="0" baseline="0" dirty="0"/>
          </a:p>
          <a:p>
            <a:r>
              <a:rPr lang="en-US" b="0" dirty="0"/>
              <a:t>The Premium Tax Credit (or “PTC”) can be claimed by low- and middle-income individuals and families who purchased health insurance through their state-run exchanges and did not have affordable health insurance offered by their employer. The amount varies and can be received in advance to reduce monthly premiums.</a:t>
            </a:r>
          </a:p>
          <a:p>
            <a:endParaRPr lang="en-US" b="0" baseline="0" dirty="0"/>
          </a:p>
          <a:p>
            <a:pPr defTabSz="463176" eaLnBrk="1" fontAlgn="auto" hangingPunct="1">
              <a:spcBef>
                <a:spcPts val="0"/>
              </a:spcBef>
              <a:spcAft>
                <a:spcPts val="0"/>
              </a:spcAft>
              <a:defRPr/>
            </a:pPr>
            <a:r>
              <a:rPr lang="en-US" b="0" baseline="0" dirty="0"/>
              <a:t>Visit healthcare.gov for more information.</a:t>
            </a:r>
          </a:p>
          <a:p>
            <a:endParaRPr lang="en-US" baseline="0" dirty="0"/>
          </a:p>
        </p:txBody>
      </p:sp>
      <p:sp>
        <p:nvSpPr>
          <p:cNvPr id="4" name="Slide Number Placeholder 3"/>
          <p:cNvSpPr>
            <a:spLocks noGrp="1"/>
          </p:cNvSpPr>
          <p:nvPr>
            <p:ph type="sldNum" sz="quarter" idx="10"/>
          </p:nvPr>
        </p:nvSpPr>
        <p:spPr/>
        <p:txBody>
          <a:bodyPr/>
          <a:lstStyle/>
          <a:p>
            <a:fld id="{EBA2C4ED-08FE-4C38-9A29-7AFEC3F984D8}" type="slidenum">
              <a:rPr lang="en-US" smtClean="0"/>
              <a:t>8</a:t>
            </a:fld>
            <a:endParaRPr lang="en-US" dirty="0"/>
          </a:p>
        </p:txBody>
      </p:sp>
    </p:spTree>
    <p:extLst>
      <p:ext uri="{BB962C8B-B14F-4D97-AF65-F5344CB8AC3E}">
        <p14:creationId xmlns:p14="http://schemas.microsoft.com/office/powerpoint/2010/main" val="35546511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net investment income tax (NIIT) went into effect on Jan. 1, 2013.</a:t>
            </a:r>
            <a:endParaRPr lang="en-US" baseline="0" dirty="0"/>
          </a:p>
          <a:p>
            <a:pPr marL="0" lvl="1"/>
            <a:r>
              <a:rPr lang="en-US" baseline="0" dirty="0"/>
              <a:t>The income thresholds for this tax - $200,000 for single or head of household taxpayers and $250,000 for married filing jointly </a:t>
            </a:r>
            <a:r>
              <a:rPr lang="en-US" dirty="0"/>
              <a:t>taxpayers - do not adjust with inflation. </a:t>
            </a:r>
          </a:p>
          <a:p>
            <a:pPr marL="0" lvl="1">
              <a:tabLst>
                <a:tab pos="0" algn="l"/>
              </a:tabLst>
            </a:pPr>
            <a:r>
              <a:rPr lang="en-US" dirty="0"/>
              <a:t>If you have income above these thresholds and have certain net investment income, you will be subject to this 3.8% tax on the lesser of net investment income or the excess of income over these thresholds.</a:t>
            </a:r>
            <a:endParaRPr lang="en-US" baseline="0" dirty="0"/>
          </a:p>
          <a:p>
            <a:pPr marL="0" lvl="1">
              <a:tabLst>
                <a:tab pos="0" algn="l"/>
              </a:tabLst>
            </a:pPr>
            <a:endParaRPr lang="en-US" baseline="0" dirty="0"/>
          </a:p>
          <a:p>
            <a:pPr marL="0" lvl="1">
              <a:tabLst>
                <a:tab pos="0" algn="l"/>
              </a:tabLst>
            </a:pPr>
            <a:r>
              <a:rPr lang="en-US" baseline="0" dirty="0"/>
              <a:t>Investment income subject to the tax include taxable interest/dividends</a:t>
            </a:r>
            <a:r>
              <a:rPr lang="en-US" dirty="0"/>
              <a:t> from stocks and bonds,</a:t>
            </a:r>
            <a:r>
              <a:rPr lang="en-US" baseline="0" dirty="0"/>
              <a:t> c</a:t>
            </a:r>
            <a:r>
              <a:rPr lang="en-US" dirty="0"/>
              <a:t>ertificates of deposit and mutual funds and capital gains from</a:t>
            </a:r>
            <a:r>
              <a:rPr lang="en-US" baseline="0" dirty="0"/>
              <a:t> the sale of these assets</a:t>
            </a:r>
            <a:r>
              <a:rPr lang="en-US" dirty="0"/>
              <a:t>.</a:t>
            </a:r>
          </a:p>
          <a:p>
            <a:pPr marL="0" lvl="1">
              <a:tabLst>
                <a:tab pos="0" algn="l"/>
              </a:tabLst>
            </a:pPr>
            <a:endParaRPr lang="en-US" dirty="0"/>
          </a:p>
          <a:p>
            <a:pPr marL="0" lvl="1">
              <a:tabLst>
                <a:tab pos="0" algn="l"/>
              </a:tabLst>
            </a:pPr>
            <a:r>
              <a:rPr lang="en-US" dirty="0"/>
              <a:t>If rental income is treated as passive income, then it is subject to this tax. Activities that meet the self-rental and real estate professional rules are not subject to NIIT.  </a:t>
            </a:r>
          </a:p>
          <a:p>
            <a:pPr marL="0" lvl="1">
              <a:tabLst>
                <a:tab pos="0" algn="l"/>
              </a:tabLst>
            </a:pPr>
            <a:endParaRPr lang="en-US" dirty="0"/>
          </a:p>
          <a:p>
            <a:pPr marL="0" lvl="1">
              <a:tabLst>
                <a:tab pos="0" algn="l"/>
              </a:tabLst>
            </a:pPr>
            <a:r>
              <a:rPr lang="en-US" dirty="0"/>
              <a:t>Once again, planning can play</a:t>
            </a:r>
            <a:r>
              <a:rPr lang="en-US" baseline="0" dirty="0"/>
              <a:t> a critical role in minimizing tax. Strategies such</a:t>
            </a:r>
            <a:r>
              <a:rPr lang="en-US" dirty="0"/>
              <a:t> as installment sales, ROTH IRA conversions, tax-deferred annuities can be implemented to potentially reduce NIIT.</a:t>
            </a:r>
          </a:p>
          <a:p>
            <a:endParaRPr lang="en-US" dirty="0"/>
          </a:p>
        </p:txBody>
      </p:sp>
      <p:sp>
        <p:nvSpPr>
          <p:cNvPr id="4" name="Slide Number Placeholder 3"/>
          <p:cNvSpPr>
            <a:spLocks noGrp="1"/>
          </p:cNvSpPr>
          <p:nvPr>
            <p:ph type="sldNum" sz="quarter" idx="10"/>
          </p:nvPr>
        </p:nvSpPr>
        <p:spPr/>
        <p:txBody>
          <a:bodyPr/>
          <a:lstStyle/>
          <a:p>
            <a:fld id="{EBA2C4ED-08FE-4C38-9A29-7AFEC3F984D8}" type="slidenum">
              <a:rPr lang="en-US" smtClean="0"/>
              <a:t>9</a:t>
            </a:fld>
            <a:endParaRPr lang="en-US" dirty="0"/>
          </a:p>
        </p:txBody>
      </p:sp>
    </p:spTree>
    <p:extLst>
      <p:ext uri="{BB962C8B-B14F-4D97-AF65-F5344CB8AC3E}">
        <p14:creationId xmlns:p14="http://schemas.microsoft.com/office/powerpoint/2010/main" val="36124163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descr="Background1-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9144000" cy="5148072"/>
          </a:xfrm>
          <a:prstGeom prst="rect">
            <a:avLst/>
          </a:prstGeom>
        </p:spPr>
      </p:pic>
      <p:sp>
        <p:nvSpPr>
          <p:cNvPr id="2" name="Title 1"/>
          <p:cNvSpPr>
            <a:spLocks noGrp="1"/>
          </p:cNvSpPr>
          <p:nvPr>
            <p:ph type="ctrTitle"/>
          </p:nvPr>
        </p:nvSpPr>
        <p:spPr>
          <a:xfrm>
            <a:off x="568570" y="1956912"/>
            <a:ext cx="6015892" cy="1495771"/>
          </a:xfrm>
        </p:spPr>
        <p:txBody>
          <a:bodyPr lIns="0" tIns="0" rIns="0" bIns="0" anchor="t">
            <a:noAutofit/>
          </a:bodyPr>
          <a:lstStyle>
            <a:lvl1pPr algn="l">
              <a:lnSpc>
                <a:spcPts val="5200"/>
              </a:lnSpc>
              <a:defRPr sz="48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598186" y="3520440"/>
            <a:ext cx="6400800" cy="1314450"/>
          </a:xfrm>
        </p:spPr>
        <p:txBody>
          <a:bodyPr lIns="0" tIns="0" rIns="0" bIns="0">
            <a:noAutofit/>
          </a:bodyPr>
          <a:lstStyle>
            <a:lvl1pPr marL="0" indent="0" algn="l">
              <a:lnSpc>
                <a:spcPts val="1800"/>
              </a:lnSpc>
              <a:spcBef>
                <a:spcPts val="0"/>
              </a:spcBef>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9" name="Picture 8" descr="Association_KO.pn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07712" y="528741"/>
            <a:ext cx="1394460" cy="419586"/>
          </a:xfrm>
          <a:prstGeom prst="rect">
            <a:avLst/>
          </a:prstGeom>
        </p:spPr>
      </p:pic>
    </p:spTree>
    <p:extLst>
      <p:ext uri="{BB962C8B-B14F-4D97-AF65-F5344CB8AC3E}">
        <p14:creationId xmlns:p14="http://schemas.microsoft.com/office/powerpoint/2010/main" val="41222686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529" y="399586"/>
            <a:ext cx="3649921" cy="438912"/>
          </a:xfrm>
        </p:spPr>
        <p:txBody>
          <a:bodyPr lIns="0" tIns="0" rIns="0" bIns="0" anchor="t">
            <a:noAutofit/>
          </a:bodyPr>
          <a:lstStyle>
            <a:lvl1pPr algn="l">
              <a:defRPr sz="2200">
                <a:solidFill>
                  <a:schemeClr val="tx2"/>
                </a:solidFill>
              </a:defRPr>
            </a:lvl1pPr>
          </a:lstStyle>
          <a:p>
            <a:r>
              <a:rPr lang="en-US" dirty="0"/>
              <a:t>Click to edit Master title style</a:t>
            </a:r>
          </a:p>
        </p:txBody>
      </p:sp>
      <p:sp>
        <p:nvSpPr>
          <p:cNvPr id="3" name="Content Placeholder 2"/>
          <p:cNvSpPr>
            <a:spLocks noGrp="1"/>
          </p:cNvSpPr>
          <p:nvPr>
            <p:ph idx="1"/>
          </p:nvPr>
        </p:nvSpPr>
        <p:spPr>
          <a:xfrm>
            <a:off x="458529" y="1200151"/>
            <a:ext cx="3651250" cy="3394472"/>
          </a:xfrm>
        </p:spPr>
        <p:txBody>
          <a:bodyPr lIns="0" tIns="0" rIns="0">
            <a:noAutofit/>
          </a:bodyPr>
          <a:lstStyle>
            <a:lvl1pPr marL="0" indent="0">
              <a:lnSpc>
                <a:spcPts val="2200"/>
              </a:lnSpc>
              <a:spcBef>
                <a:spcPts val="0"/>
              </a:spcBef>
              <a:spcAft>
                <a:spcPts val="900"/>
              </a:spcAft>
              <a:buNone/>
              <a:defRPr sz="1600">
                <a:solidFill>
                  <a:schemeClr val="bg2"/>
                </a:solidFill>
              </a:defRPr>
            </a:lvl1pPr>
            <a:lvl2pPr marL="192024" indent="-192024">
              <a:lnSpc>
                <a:spcPts val="2200"/>
              </a:lnSpc>
              <a:spcBef>
                <a:spcPts val="0"/>
              </a:spcBef>
              <a:spcAft>
                <a:spcPts val="900"/>
              </a:spcAft>
              <a:buFont typeface="Arial"/>
              <a:buChar char="•"/>
              <a:defRPr sz="1600">
                <a:solidFill>
                  <a:schemeClr val="bg2"/>
                </a:solidFill>
              </a:defRPr>
            </a:lvl2pPr>
            <a:lvl3pPr marL="411480" indent="-192024">
              <a:lnSpc>
                <a:spcPts val="2200"/>
              </a:lnSpc>
              <a:spcBef>
                <a:spcPts val="0"/>
              </a:spcBef>
              <a:spcAft>
                <a:spcPts val="900"/>
              </a:spcAft>
              <a:buFont typeface="Lucida Grande"/>
              <a:buChar char="­"/>
              <a:defRPr sz="1600">
                <a:solidFill>
                  <a:schemeClr val="bg2"/>
                </a:solidFill>
              </a:defRPr>
            </a:lvl3pPr>
            <a:lvl4pPr marL="640080" indent="-192024">
              <a:lnSpc>
                <a:spcPts val="2200"/>
              </a:lnSpc>
              <a:spcBef>
                <a:spcPts val="0"/>
              </a:spcBef>
              <a:spcAft>
                <a:spcPts val="900"/>
              </a:spcAft>
              <a:buFont typeface="Arial"/>
              <a:buChar char="•"/>
              <a:defRPr sz="1600">
                <a:solidFill>
                  <a:schemeClr val="bg2"/>
                </a:solidFill>
              </a:defRPr>
            </a:lvl4pPr>
            <a:lvl5pPr marL="822960" indent="-192024">
              <a:lnSpc>
                <a:spcPts val="2200"/>
              </a:lnSpc>
              <a:spcBef>
                <a:spcPts val="0"/>
              </a:spcBef>
              <a:spcAft>
                <a:spcPts val="900"/>
              </a:spcAft>
              <a:defRPr sz="1600">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642215" y="4802863"/>
            <a:ext cx="3341059" cy="153413"/>
          </a:xfrm>
        </p:spPr>
        <p:txBody>
          <a:bodyPr lIns="0" tIns="0" rIns="0" bIns="0" anchor="t"/>
          <a:lstStyle>
            <a:lvl1pPr algn="l">
              <a:defRPr sz="800">
                <a:solidFill>
                  <a:schemeClr val="bg2"/>
                </a:solidFill>
              </a:defRPr>
            </a:lvl1pPr>
          </a:lstStyle>
          <a:p>
            <a:r>
              <a:rPr lang="en-US" dirty="0">
                <a:solidFill>
                  <a:schemeClr val="tx1"/>
                </a:solidFill>
              </a:rPr>
              <a:t>SLT Member Experience </a:t>
            </a:r>
            <a:endParaRPr lang="en-US" spc="600" dirty="0">
              <a:solidFill>
                <a:schemeClr val="tx1"/>
              </a:solidFill>
              <a:ea typeface="Arial" charset="0"/>
              <a:cs typeface="Arial" charset="0"/>
            </a:endParaRPr>
          </a:p>
        </p:txBody>
      </p:sp>
      <p:cxnSp>
        <p:nvCxnSpPr>
          <p:cNvPr id="14" name="Straight Connector 13"/>
          <p:cNvCxnSpPr/>
          <p:nvPr userDrawn="1"/>
        </p:nvCxnSpPr>
        <p:spPr>
          <a:xfrm>
            <a:off x="457200" y="4777947"/>
            <a:ext cx="365760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9" name="Footer Placeholder 4"/>
          <p:cNvSpPr txBox="1">
            <a:spLocks/>
          </p:cNvSpPr>
          <p:nvPr userDrawn="1"/>
        </p:nvSpPr>
        <p:spPr>
          <a:xfrm>
            <a:off x="457200" y="4802863"/>
            <a:ext cx="330317" cy="20213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bg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0A85609-CB98-7640-9383-6E18A27CB0ED}" type="slidenum">
              <a:rPr lang="en-US" smtClean="0"/>
              <a:pPr/>
              <a:t>‹#›</a:t>
            </a:fld>
            <a:endParaRPr lang="en-US" spc="600" dirty="0">
              <a:solidFill>
                <a:schemeClr val="tx1"/>
              </a:solidFill>
              <a:ea typeface="Arial" charset="0"/>
              <a:cs typeface="Arial" charset="0"/>
            </a:endParaRPr>
          </a:p>
        </p:txBody>
      </p:sp>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582410" y="0"/>
            <a:ext cx="4561590" cy="5143500"/>
          </a:xfrm>
          <a:prstGeom prst="rect">
            <a:avLst/>
          </a:prstGeom>
        </p:spPr>
      </p:pic>
    </p:spTree>
    <p:extLst>
      <p:ext uri="{BB962C8B-B14F-4D97-AF65-F5344CB8AC3E}">
        <p14:creationId xmlns:p14="http://schemas.microsoft.com/office/powerpoint/2010/main" val="20310225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529" y="399586"/>
            <a:ext cx="4793093" cy="438912"/>
          </a:xfrm>
        </p:spPr>
        <p:txBody>
          <a:bodyPr lIns="0" tIns="0" rIns="0" bIns="0" anchor="t">
            <a:noAutofit/>
          </a:bodyPr>
          <a:lstStyle>
            <a:lvl1pPr algn="l">
              <a:defRPr sz="2200">
                <a:solidFill>
                  <a:schemeClr val="tx2"/>
                </a:solidFill>
              </a:defRPr>
            </a:lvl1pPr>
          </a:lstStyle>
          <a:p>
            <a:r>
              <a:rPr lang="en-US" dirty="0"/>
              <a:t>Click to edit Master title style</a:t>
            </a:r>
          </a:p>
        </p:txBody>
      </p:sp>
      <p:sp>
        <p:nvSpPr>
          <p:cNvPr id="3" name="Content Placeholder 2"/>
          <p:cNvSpPr>
            <a:spLocks noGrp="1"/>
          </p:cNvSpPr>
          <p:nvPr>
            <p:ph idx="1"/>
          </p:nvPr>
        </p:nvSpPr>
        <p:spPr>
          <a:xfrm>
            <a:off x="458529" y="1200151"/>
            <a:ext cx="4794422" cy="3394472"/>
          </a:xfrm>
        </p:spPr>
        <p:txBody>
          <a:bodyPr lIns="0" tIns="0" rIns="0">
            <a:noAutofit/>
          </a:bodyPr>
          <a:lstStyle>
            <a:lvl1pPr marL="0" indent="0">
              <a:lnSpc>
                <a:spcPts val="2200"/>
              </a:lnSpc>
              <a:spcBef>
                <a:spcPts val="0"/>
              </a:spcBef>
              <a:spcAft>
                <a:spcPts val="900"/>
              </a:spcAft>
              <a:buNone/>
              <a:defRPr sz="1600">
                <a:solidFill>
                  <a:schemeClr val="bg2"/>
                </a:solidFill>
              </a:defRPr>
            </a:lvl1pPr>
            <a:lvl2pPr marL="192024" indent="-192024">
              <a:lnSpc>
                <a:spcPts val="2200"/>
              </a:lnSpc>
              <a:spcBef>
                <a:spcPts val="0"/>
              </a:spcBef>
              <a:spcAft>
                <a:spcPts val="900"/>
              </a:spcAft>
              <a:buFont typeface="Arial"/>
              <a:buChar char="•"/>
              <a:defRPr sz="1600">
                <a:solidFill>
                  <a:schemeClr val="bg2"/>
                </a:solidFill>
              </a:defRPr>
            </a:lvl2pPr>
            <a:lvl3pPr marL="411480" indent="-192024">
              <a:lnSpc>
                <a:spcPts val="2200"/>
              </a:lnSpc>
              <a:spcBef>
                <a:spcPts val="0"/>
              </a:spcBef>
              <a:spcAft>
                <a:spcPts val="900"/>
              </a:spcAft>
              <a:buFont typeface="Lucida Grande"/>
              <a:buChar char="­"/>
              <a:defRPr sz="1600">
                <a:solidFill>
                  <a:schemeClr val="bg2"/>
                </a:solidFill>
              </a:defRPr>
            </a:lvl3pPr>
            <a:lvl4pPr marL="640080" indent="-192024">
              <a:lnSpc>
                <a:spcPts val="2200"/>
              </a:lnSpc>
              <a:spcBef>
                <a:spcPts val="0"/>
              </a:spcBef>
              <a:spcAft>
                <a:spcPts val="900"/>
              </a:spcAft>
              <a:buFont typeface="Arial"/>
              <a:buChar char="•"/>
              <a:defRPr sz="1600">
                <a:solidFill>
                  <a:schemeClr val="bg2"/>
                </a:solidFill>
              </a:defRPr>
            </a:lvl4pPr>
            <a:lvl5pPr marL="822960" indent="-192024">
              <a:lnSpc>
                <a:spcPts val="2200"/>
              </a:lnSpc>
              <a:spcBef>
                <a:spcPts val="0"/>
              </a:spcBef>
              <a:spcAft>
                <a:spcPts val="900"/>
              </a:spcAft>
              <a:defRPr sz="1600">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p:cNvCxnSpPr/>
          <p:nvPr userDrawn="1"/>
        </p:nvCxnSpPr>
        <p:spPr>
          <a:xfrm>
            <a:off x="457200" y="4777947"/>
            <a:ext cx="480276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9" name="Footer Placeholder 4"/>
          <p:cNvSpPr>
            <a:spLocks noGrp="1"/>
          </p:cNvSpPr>
          <p:nvPr>
            <p:ph type="ftr" sz="quarter" idx="11"/>
          </p:nvPr>
        </p:nvSpPr>
        <p:spPr>
          <a:xfrm>
            <a:off x="642215" y="4802863"/>
            <a:ext cx="3341059" cy="153413"/>
          </a:xfrm>
        </p:spPr>
        <p:txBody>
          <a:bodyPr lIns="0" tIns="0" rIns="0" bIns="0" anchor="t"/>
          <a:lstStyle>
            <a:lvl1pPr algn="l">
              <a:defRPr sz="800">
                <a:solidFill>
                  <a:schemeClr val="bg2"/>
                </a:solidFill>
              </a:defRPr>
            </a:lvl1pPr>
          </a:lstStyle>
          <a:p>
            <a:r>
              <a:rPr lang="en-US" dirty="0">
                <a:solidFill>
                  <a:schemeClr val="tx1"/>
                </a:solidFill>
              </a:rPr>
              <a:t>SLT Member Experience </a:t>
            </a:r>
            <a:endParaRPr lang="en-US" spc="600" dirty="0">
              <a:solidFill>
                <a:schemeClr val="tx1"/>
              </a:solidFill>
              <a:ea typeface="Arial" charset="0"/>
              <a:cs typeface="Arial" charset="0"/>
            </a:endParaRPr>
          </a:p>
        </p:txBody>
      </p:sp>
      <p:sp>
        <p:nvSpPr>
          <p:cNvPr id="11" name="Footer Placeholder 4"/>
          <p:cNvSpPr txBox="1">
            <a:spLocks/>
          </p:cNvSpPr>
          <p:nvPr userDrawn="1"/>
        </p:nvSpPr>
        <p:spPr>
          <a:xfrm>
            <a:off x="457200" y="4802863"/>
            <a:ext cx="330317" cy="20213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bg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0A85609-CB98-7640-9383-6E18A27CB0ED}" type="slidenum">
              <a:rPr lang="en-US" smtClean="0"/>
              <a:pPr/>
              <a:t>‹#›</a:t>
            </a:fld>
            <a:endParaRPr lang="en-US" spc="600" dirty="0">
              <a:solidFill>
                <a:schemeClr val="tx1"/>
              </a:solidFill>
              <a:ea typeface="Arial" charset="0"/>
              <a:cs typeface="Arial" charset="0"/>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08761" y="0"/>
            <a:ext cx="3042248" cy="5143500"/>
          </a:xfrm>
          <a:prstGeom prst="rect">
            <a:avLst/>
          </a:prstGeom>
        </p:spPr>
      </p:pic>
    </p:spTree>
    <p:extLst>
      <p:ext uri="{BB962C8B-B14F-4D97-AF65-F5344CB8AC3E}">
        <p14:creationId xmlns:p14="http://schemas.microsoft.com/office/powerpoint/2010/main" val="29272457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529" y="399587"/>
            <a:ext cx="5943600" cy="433298"/>
          </a:xfrm>
        </p:spPr>
        <p:txBody>
          <a:bodyPr lIns="0" tIns="0" rIns="0" bIns="0" anchor="t">
            <a:noAutofit/>
          </a:bodyPr>
          <a:lstStyle>
            <a:lvl1pPr algn="l">
              <a:defRPr sz="2200">
                <a:solidFill>
                  <a:schemeClr val="tx2"/>
                </a:solidFill>
              </a:defRPr>
            </a:lvl1pPr>
          </a:lstStyle>
          <a:p>
            <a:r>
              <a:rPr lang="en-US" dirty="0"/>
              <a:t>Click to edit Master title style</a:t>
            </a:r>
          </a:p>
        </p:txBody>
      </p:sp>
      <p:cxnSp>
        <p:nvCxnSpPr>
          <p:cNvPr id="10" name="Straight Connector 9"/>
          <p:cNvCxnSpPr/>
          <p:nvPr userDrawn="1"/>
        </p:nvCxnSpPr>
        <p:spPr>
          <a:xfrm>
            <a:off x="457200" y="4777947"/>
            <a:ext cx="594360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2" name="Text Placeholder 5"/>
          <p:cNvSpPr>
            <a:spLocks noGrp="1"/>
          </p:cNvSpPr>
          <p:nvPr>
            <p:ph type="body" sz="quarter" idx="13"/>
          </p:nvPr>
        </p:nvSpPr>
        <p:spPr>
          <a:xfrm>
            <a:off x="458529" y="832884"/>
            <a:ext cx="5943600" cy="3349625"/>
          </a:xfrm>
        </p:spPr>
        <p:txBody>
          <a:bodyPr lIns="0" tIns="0" rIns="0" bIns="0">
            <a:noAutofit/>
          </a:bodyPr>
          <a:lstStyle>
            <a:lvl1pPr marL="192024" indent="-192024">
              <a:lnSpc>
                <a:spcPts val="2000"/>
              </a:lnSpc>
              <a:spcBef>
                <a:spcPts val="0"/>
              </a:spcBef>
              <a:spcAft>
                <a:spcPts val="1200"/>
              </a:spcAft>
              <a:buClr>
                <a:schemeClr val="tx2"/>
              </a:buClr>
              <a:defRPr sz="1400">
                <a:solidFill>
                  <a:schemeClr val="bg2"/>
                </a:solidFill>
              </a:defRPr>
            </a:lvl1pPr>
            <a:lvl2pPr marL="411480" indent="-192024">
              <a:lnSpc>
                <a:spcPts val="2000"/>
              </a:lnSpc>
              <a:spcBef>
                <a:spcPts val="0"/>
              </a:spcBef>
              <a:spcAft>
                <a:spcPts val="1200"/>
              </a:spcAft>
              <a:defRPr sz="1400">
                <a:solidFill>
                  <a:schemeClr val="bg2"/>
                </a:solidFill>
              </a:defRPr>
            </a:lvl2pPr>
            <a:lvl3pPr marL="640080" indent="-192024">
              <a:lnSpc>
                <a:spcPts val="2000"/>
              </a:lnSpc>
              <a:spcBef>
                <a:spcPts val="0"/>
              </a:spcBef>
              <a:spcAft>
                <a:spcPts val="1200"/>
              </a:spcAft>
              <a:defRPr sz="1400">
                <a:solidFill>
                  <a:schemeClr val="bg2"/>
                </a:solidFill>
              </a:defRPr>
            </a:lvl3pPr>
            <a:lvl4pPr marL="868680" indent="-192024">
              <a:lnSpc>
                <a:spcPts val="2000"/>
              </a:lnSpc>
              <a:spcBef>
                <a:spcPts val="0"/>
              </a:spcBef>
              <a:spcAft>
                <a:spcPts val="1200"/>
              </a:spcAft>
              <a:defRPr sz="1400">
                <a:solidFill>
                  <a:schemeClr val="bg2"/>
                </a:solidFill>
              </a:defRPr>
            </a:lvl4pPr>
            <a:lvl5pPr marL="1097280" indent="-192024">
              <a:lnSpc>
                <a:spcPts val="2000"/>
              </a:lnSpc>
              <a:spcBef>
                <a:spcPts val="0"/>
              </a:spcBef>
              <a:spcAft>
                <a:spcPts val="1200"/>
              </a:spcAft>
              <a:defRPr sz="1400">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descr="Background4-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72482" y="0"/>
            <a:ext cx="2283970" cy="5143500"/>
          </a:xfrm>
          <a:prstGeom prst="rect">
            <a:avLst/>
          </a:prstGeom>
        </p:spPr>
      </p:pic>
      <p:sp>
        <p:nvSpPr>
          <p:cNvPr id="9" name="Text Placeholder 12"/>
          <p:cNvSpPr>
            <a:spLocks noGrp="1"/>
          </p:cNvSpPr>
          <p:nvPr>
            <p:ph type="body" sz="quarter" idx="15"/>
          </p:nvPr>
        </p:nvSpPr>
        <p:spPr>
          <a:xfrm>
            <a:off x="7134449" y="837543"/>
            <a:ext cx="1737360" cy="3292475"/>
          </a:xfrm>
        </p:spPr>
        <p:txBody>
          <a:bodyPr lIns="0" tIns="0" rIns="0" bIns="0">
            <a:noAutofit/>
          </a:bodyPr>
          <a:lstStyle>
            <a:lvl1pPr marL="0" indent="0">
              <a:lnSpc>
                <a:spcPts val="2000"/>
              </a:lnSpc>
              <a:spcBef>
                <a:spcPts val="0"/>
              </a:spcBef>
              <a:spcAft>
                <a:spcPts val="900"/>
              </a:spcAft>
              <a:buNone/>
              <a:defRPr sz="14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dirty="0"/>
              <a:t>Click to edit Master text styles</a:t>
            </a:r>
          </a:p>
        </p:txBody>
      </p:sp>
      <p:sp>
        <p:nvSpPr>
          <p:cNvPr id="11" name="Footer Placeholder 4"/>
          <p:cNvSpPr>
            <a:spLocks noGrp="1"/>
          </p:cNvSpPr>
          <p:nvPr>
            <p:ph type="ftr" sz="quarter" idx="11"/>
          </p:nvPr>
        </p:nvSpPr>
        <p:spPr>
          <a:xfrm>
            <a:off x="642215" y="4802863"/>
            <a:ext cx="3341059" cy="153413"/>
          </a:xfrm>
        </p:spPr>
        <p:txBody>
          <a:bodyPr lIns="0" tIns="0" rIns="0" bIns="0" anchor="t"/>
          <a:lstStyle>
            <a:lvl1pPr algn="l">
              <a:defRPr sz="800">
                <a:solidFill>
                  <a:schemeClr val="bg2"/>
                </a:solidFill>
              </a:defRPr>
            </a:lvl1pPr>
          </a:lstStyle>
          <a:p>
            <a:r>
              <a:rPr lang="en-US" dirty="0">
                <a:solidFill>
                  <a:schemeClr val="tx1"/>
                </a:solidFill>
              </a:rPr>
              <a:t>SLT Member Experience </a:t>
            </a:r>
            <a:endParaRPr lang="en-US" spc="600" dirty="0">
              <a:solidFill>
                <a:schemeClr val="tx1"/>
              </a:solidFill>
              <a:ea typeface="Arial" charset="0"/>
              <a:cs typeface="Arial" charset="0"/>
            </a:endParaRPr>
          </a:p>
        </p:txBody>
      </p:sp>
      <p:sp>
        <p:nvSpPr>
          <p:cNvPr id="15" name="Footer Placeholder 4"/>
          <p:cNvSpPr txBox="1">
            <a:spLocks/>
          </p:cNvSpPr>
          <p:nvPr userDrawn="1"/>
        </p:nvSpPr>
        <p:spPr>
          <a:xfrm>
            <a:off x="457200" y="4802863"/>
            <a:ext cx="330317" cy="20213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bg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0A85609-CB98-7640-9383-6E18A27CB0ED}" type="slidenum">
              <a:rPr lang="en-US" smtClean="0"/>
              <a:pPr/>
              <a:t>‹#›</a:t>
            </a:fld>
            <a:endParaRPr lang="en-US" spc="600" dirty="0">
              <a:solidFill>
                <a:schemeClr val="tx1"/>
              </a:solidFill>
              <a:ea typeface="Arial" charset="0"/>
              <a:cs typeface="Arial" charset="0"/>
            </a:endParaRPr>
          </a:p>
        </p:txBody>
      </p:sp>
    </p:spTree>
    <p:extLst>
      <p:ext uri="{BB962C8B-B14F-4D97-AF65-F5344CB8AC3E}">
        <p14:creationId xmlns:p14="http://schemas.microsoft.com/office/powerpoint/2010/main" val="38930935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529" y="399587"/>
            <a:ext cx="6079430" cy="433298"/>
          </a:xfrm>
        </p:spPr>
        <p:txBody>
          <a:bodyPr lIns="0" tIns="0" rIns="0" bIns="0" anchor="t">
            <a:noAutofit/>
          </a:bodyPr>
          <a:lstStyle>
            <a:lvl1pPr algn="l">
              <a:defRPr sz="2200">
                <a:solidFill>
                  <a:schemeClr val="tx2"/>
                </a:solidFill>
              </a:defRPr>
            </a:lvl1pPr>
          </a:lstStyle>
          <a:p>
            <a:r>
              <a:rPr lang="en-US" dirty="0"/>
              <a:t>Click to edit Master title style</a:t>
            </a:r>
          </a:p>
        </p:txBody>
      </p:sp>
      <p:cxnSp>
        <p:nvCxnSpPr>
          <p:cNvPr id="10" name="Straight Connector 9"/>
          <p:cNvCxnSpPr/>
          <p:nvPr userDrawn="1"/>
        </p:nvCxnSpPr>
        <p:spPr>
          <a:xfrm>
            <a:off x="457200" y="4777947"/>
            <a:ext cx="608076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2" name="Text Placeholder 5"/>
          <p:cNvSpPr>
            <a:spLocks noGrp="1"/>
          </p:cNvSpPr>
          <p:nvPr>
            <p:ph type="body" sz="quarter" idx="13"/>
          </p:nvPr>
        </p:nvSpPr>
        <p:spPr>
          <a:xfrm>
            <a:off x="458528" y="832884"/>
            <a:ext cx="6079431" cy="3349625"/>
          </a:xfrm>
        </p:spPr>
        <p:txBody>
          <a:bodyPr lIns="0" tIns="0" rIns="0" bIns="0">
            <a:noAutofit/>
          </a:bodyPr>
          <a:lstStyle>
            <a:lvl1pPr marL="192024" indent="-192024">
              <a:lnSpc>
                <a:spcPts val="2200"/>
              </a:lnSpc>
              <a:spcBef>
                <a:spcPts val="0"/>
              </a:spcBef>
              <a:spcAft>
                <a:spcPts val="1200"/>
              </a:spcAft>
              <a:buClr>
                <a:schemeClr val="tx2"/>
              </a:buClr>
              <a:defRPr sz="1600">
                <a:solidFill>
                  <a:schemeClr val="bg2"/>
                </a:solidFill>
              </a:defRPr>
            </a:lvl1pPr>
            <a:lvl2pPr marL="411480" indent="-192024">
              <a:lnSpc>
                <a:spcPts val="2200"/>
              </a:lnSpc>
              <a:spcBef>
                <a:spcPts val="0"/>
              </a:spcBef>
              <a:spcAft>
                <a:spcPts val="1200"/>
              </a:spcAft>
              <a:defRPr sz="1600">
                <a:solidFill>
                  <a:schemeClr val="bg2"/>
                </a:solidFill>
              </a:defRPr>
            </a:lvl2pPr>
            <a:lvl3pPr marL="640080" indent="-192024">
              <a:lnSpc>
                <a:spcPts val="2200"/>
              </a:lnSpc>
              <a:spcBef>
                <a:spcPts val="0"/>
              </a:spcBef>
              <a:spcAft>
                <a:spcPts val="1200"/>
              </a:spcAft>
              <a:defRPr sz="1600">
                <a:solidFill>
                  <a:schemeClr val="bg2"/>
                </a:solidFill>
              </a:defRPr>
            </a:lvl3pPr>
            <a:lvl4pPr marL="868680" indent="-192024">
              <a:lnSpc>
                <a:spcPts val="2200"/>
              </a:lnSpc>
              <a:spcBef>
                <a:spcPts val="0"/>
              </a:spcBef>
              <a:spcAft>
                <a:spcPts val="1200"/>
              </a:spcAft>
              <a:defRPr sz="1600">
                <a:solidFill>
                  <a:schemeClr val="bg2"/>
                </a:solidFill>
              </a:defRPr>
            </a:lvl4pPr>
            <a:lvl5pPr marL="1097280" indent="-192024">
              <a:lnSpc>
                <a:spcPts val="2200"/>
              </a:lnSpc>
              <a:spcBef>
                <a:spcPts val="0"/>
              </a:spcBef>
              <a:spcAft>
                <a:spcPts val="1200"/>
              </a:spcAft>
              <a:defRPr sz="1600">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11"/>
          </p:nvPr>
        </p:nvSpPr>
        <p:spPr>
          <a:xfrm>
            <a:off x="642215" y="4802863"/>
            <a:ext cx="3341059" cy="153413"/>
          </a:xfrm>
        </p:spPr>
        <p:txBody>
          <a:bodyPr lIns="0" tIns="0" rIns="0" bIns="0" anchor="t"/>
          <a:lstStyle>
            <a:lvl1pPr algn="l">
              <a:defRPr sz="800">
                <a:solidFill>
                  <a:schemeClr val="bg2"/>
                </a:solidFill>
              </a:defRPr>
            </a:lvl1pPr>
          </a:lstStyle>
          <a:p>
            <a:r>
              <a:rPr lang="en-US" dirty="0">
                <a:solidFill>
                  <a:schemeClr val="tx1"/>
                </a:solidFill>
              </a:rPr>
              <a:t>SLT Member Experience </a:t>
            </a:r>
            <a:endParaRPr lang="en-US" spc="600" dirty="0">
              <a:solidFill>
                <a:schemeClr val="tx1"/>
              </a:solidFill>
              <a:ea typeface="Arial" charset="0"/>
              <a:cs typeface="Arial" charset="0"/>
            </a:endParaRPr>
          </a:p>
        </p:txBody>
      </p:sp>
      <p:sp>
        <p:nvSpPr>
          <p:cNvPr id="14" name="Footer Placeholder 4"/>
          <p:cNvSpPr txBox="1">
            <a:spLocks/>
          </p:cNvSpPr>
          <p:nvPr userDrawn="1"/>
        </p:nvSpPr>
        <p:spPr>
          <a:xfrm>
            <a:off x="457200" y="4802863"/>
            <a:ext cx="330317" cy="20213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bg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0A85609-CB98-7640-9383-6E18A27CB0ED}" type="slidenum">
              <a:rPr lang="en-US" smtClean="0"/>
              <a:pPr/>
              <a:t>‹#›</a:t>
            </a:fld>
            <a:endParaRPr lang="en-US" spc="600" dirty="0">
              <a:solidFill>
                <a:schemeClr val="tx1"/>
              </a:solidFill>
              <a:ea typeface="Arial" charset="0"/>
              <a:cs typeface="Arial" charset="0"/>
            </a:endParaRPr>
          </a:p>
        </p:txBody>
      </p:sp>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863426" y="0"/>
            <a:ext cx="2280573" cy="5143500"/>
          </a:xfrm>
          <a:prstGeom prst="rect">
            <a:avLst/>
          </a:prstGeom>
        </p:spPr>
      </p:pic>
    </p:spTree>
    <p:extLst>
      <p:ext uri="{BB962C8B-B14F-4D97-AF65-F5344CB8AC3E}">
        <p14:creationId xmlns:p14="http://schemas.microsoft.com/office/powerpoint/2010/main" val="36989498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pic>
        <p:nvPicPr>
          <p:cNvPr id="3" name="Picture 2" descr="Background8-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60030" y="0"/>
            <a:ext cx="2283970" cy="5143500"/>
          </a:xfrm>
          <a:prstGeom prst="rect">
            <a:avLst/>
          </a:prstGeom>
        </p:spPr>
      </p:pic>
      <p:sp>
        <p:nvSpPr>
          <p:cNvPr id="2" name="Title 1"/>
          <p:cNvSpPr>
            <a:spLocks noGrp="1"/>
          </p:cNvSpPr>
          <p:nvPr>
            <p:ph type="title"/>
          </p:nvPr>
        </p:nvSpPr>
        <p:spPr>
          <a:xfrm>
            <a:off x="458529" y="399587"/>
            <a:ext cx="5943600" cy="433298"/>
          </a:xfrm>
        </p:spPr>
        <p:txBody>
          <a:bodyPr lIns="0" tIns="0" rIns="0" bIns="0" anchor="t">
            <a:noAutofit/>
          </a:bodyPr>
          <a:lstStyle>
            <a:lvl1pPr algn="l">
              <a:defRPr sz="2200">
                <a:solidFill>
                  <a:schemeClr val="tx2"/>
                </a:solidFill>
              </a:defRPr>
            </a:lvl1pPr>
          </a:lstStyle>
          <a:p>
            <a:r>
              <a:rPr lang="en-US" dirty="0"/>
              <a:t>Click to edit Master title style</a:t>
            </a:r>
          </a:p>
        </p:txBody>
      </p:sp>
      <p:sp>
        <p:nvSpPr>
          <p:cNvPr id="6" name="Text Placeholder 5"/>
          <p:cNvSpPr>
            <a:spLocks noGrp="1"/>
          </p:cNvSpPr>
          <p:nvPr>
            <p:ph type="body" sz="quarter" idx="13"/>
          </p:nvPr>
        </p:nvSpPr>
        <p:spPr>
          <a:xfrm>
            <a:off x="458529" y="860345"/>
            <a:ext cx="5943600" cy="265494"/>
          </a:xfrm>
        </p:spPr>
        <p:txBody>
          <a:bodyPr lIns="0" tIns="0" rIns="0" bIns="0">
            <a:noAutofit/>
          </a:bodyPr>
          <a:lstStyle>
            <a:lvl1pPr marL="0" indent="0">
              <a:lnSpc>
                <a:spcPts val="1500"/>
              </a:lnSpc>
              <a:spcBef>
                <a:spcPts val="0"/>
              </a:spcBef>
              <a:spcAft>
                <a:spcPts val="0"/>
              </a:spcAft>
              <a:buClr>
                <a:schemeClr val="tx2"/>
              </a:buClr>
              <a:buNone/>
              <a:defRPr sz="1100">
                <a:solidFill>
                  <a:schemeClr val="bg2"/>
                </a:solidFill>
              </a:defRPr>
            </a:lvl1pPr>
            <a:lvl2pPr marL="411480" indent="-192024">
              <a:lnSpc>
                <a:spcPts val="2000"/>
              </a:lnSpc>
              <a:spcBef>
                <a:spcPts val="0"/>
              </a:spcBef>
              <a:spcAft>
                <a:spcPts val="1200"/>
              </a:spcAft>
              <a:defRPr sz="1400">
                <a:solidFill>
                  <a:schemeClr val="bg2"/>
                </a:solidFill>
              </a:defRPr>
            </a:lvl2pPr>
            <a:lvl3pPr marL="640080" indent="-192024">
              <a:lnSpc>
                <a:spcPts val="2000"/>
              </a:lnSpc>
              <a:spcBef>
                <a:spcPts val="0"/>
              </a:spcBef>
              <a:spcAft>
                <a:spcPts val="1200"/>
              </a:spcAft>
              <a:defRPr sz="1400">
                <a:solidFill>
                  <a:schemeClr val="bg2"/>
                </a:solidFill>
              </a:defRPr>
            </a:lvl3pPr>
            <a:lvl4pPr marL="868680" indent="-192024">
              <a:lnSpc>
                <a:spcPts val="2000"/>
              </a:lnSpc>
              <a:spcBef>
                <a:spcPts val="0"/>
              </a:spcBef>
              <a:spcAft>
                <a:spcPts val="1200"/>
              </a:spcAft>
              <a:defRPr sz="1400">
                <a:solidFill>
                  <a:schemeClr val="bg2"/>
                </a:solidFill>
              </a:defRPr>
            </a:lvl4pPr>
            <a:lvl5pPr marL="1097280" indent="-192024">
              <a:lnSpc>
                <a:spcPts val="2000"/>
              </a:lnSpc>
              <a:spcBef>
                <a:spcPts val="0"/>
              </a:spcBef>
              <a:spcAft>
                <a:spcPts val="1200"/>
              </a:spcAft>
              <a:defRPr sz="1400">
                <a:solidFill>
                  <a:schemeClr val="bg2"/>
                </a:solidFill>
              </a:defRPr>
            </a:lvl5pPr>
          </a:lstStyle>
          <a:p>
            <a:pPr lvl="0"/>
            <a:r>
              <a:rPr lang="en-US" dirty="0"/>
              <a:t>Click to edit Master text styles</a:t>
            </a:r>
          </a:p>
        </p:txBody>
      </p:sp>
      <p:cxnSp>
        <p:nvCxnSpPr>
          <p:cNvPr id="10" name="Straight Connector 9"/>
          <p:cNvCxnSpPr/>
          <p:nvPr userDrawn="1"/>
        </p:nvCxnSpPr>
        <p:spPr>
          <a:xfrm>
            <a:off x="457200" y="4777947"/>
            <a:ext cx="594360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7" name="Table Placeholder 6"/>
          <p:cNvSpPr>
            <a:spLocks noGrp="1"/>
          </p:cNvSpPr>
          <p:nvPr>
            <p:ph type="tbl" sz="quarter" idx="14"/>
          </p:nvPr>
        </p:nvSpPr>
        <p:spPr>
          <a:xfrm>
            <a:off x="457200" y="1371601"/>
            <a:ext cx="5939383" cy="3064841"/>
          </a:xfrm>
        </p:spPr>
        <p:txBody>
          <a:bodyPr>
            <a:normAutofit/>
          </a:bodyPr>
          <a:lstStyle>
            <a:lvl1pPr marL="0" indent="0">
              <a:buNone/>
              <a:defRPr sz="1200"/>
            </a:lvl1pPr>
          </a:lstStyle>
          <a:p>
            <a:endParaRPr lang="en-US" dirty="0"/>
          </a:p>
        </p:txBody>
      </p:sp>
      <p:sp>
        <p:nvSpPr>
          <p:cNvPr id="13" name="Text Placeholder 12"/>
          <p:cNvSpPr>
            <a:spLocks noGrp="1"/>
          </p:cNvSpPr>
          <p:nvPr>
            <p:ph type="body" sz="quarter" idx="15"/>
          </p:nvPr>
        </p:nvSpPr>
        <p:spPr>
          <a:xfrm>
            <a:off x="7065963" y="1371600"/>
            <a:ext cx="1737360" cy="3292475"/>
          </a:xfrm>
        </p:spPr>
        <p:txBody>
          <a:bodyPr lIns="0" tIns="0" rIns="0" bIns="0">
            <a:noAutofit/>
          </a:bodyPr>
          <a:lstStyle>
            <a:lvl1pPr marL="0" indent="0">
              <a:lnSpc>
                <a:spcPts val="1200"/>
              </a:lnSpc>
              <a:spcBef>
                <a:spcPts val="0"/>
              </a:spcBef>
              <a:spcAft>
                <a:spcPts val="900"/>
              </a:spcAft>
              <a:buNone/>
              <a:defRPr sz="10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dirty="0"/>
              <a:t>Click to edit Master text styles</a:t>
            </a:r>
          </a:p>
        </p:txBody>
      </p:sp>
      <p:sp>
        <p:nvSpPr>
          <p:cNvPr id="12" name="Footer Placeholder 4"/>
          <p:cNvSpPr>
            <a:spLocks noGrp="1"/>
          </p:cNvSpPr>
          <p:nvPr>
            <p:ph type="ftr" sz="quarter" idx="11"/>
          </p:nvPr>
        </p:nvSpPr>
        <p:spPr>
          <a:xfrm>
            <a:off x="642215" y="4802863"/>
            <a:ext cx="3341059" cy="153413"/>
          </a:xfrm>
        </p:spPr>
        <p:txBody>
          <a:bodyPr lIns="0" tIns="0" rIns="0" bIns="0" anchor="t"/>
          <a:lstStyle>
            <a:lvl1pPr algn="l">
              <a:defRPr sz="800">
                <a:solidFill>
                  <a:schemeClr val="bg2"/>
                </a:solidFill>
              </a:defRPr>
            </a:lvl1pPr>
          </a:lstStyle>
          <a:p>
            <a:r>
              <a:rPr lang="en-US" dirty="0">
                <a:solidFill>
                  <a:schemeClr val="tx1"/>
                </a:solidFill>
              </a:rPr>
              <a:t>SLT Member Experience </a:t>
            </a:r>
            <a:endParaRPr lang="en-US" spc="600" dirty="0">
              <a:solidFill>
                <a:schemeClr val="tx1"/>
              </a:solidFill>
              <a:ea typeface="Arial" charset="0"/>
              <a:cs typeface="Arial" charset="0"/>
            </a:endParaRPr>
          </a:p>
        </p:txBody>
      </p:sp>
      <p:sp>
        <p:nvSpPr>
          <p:cNvPr id="15" name="Footer Placeholder 4"/>
          <p:cNvSpPr txBox="1">
            <a:spLocks/>
          </p:cNvSpPr>
          <p:nvPr userDrawn="1"/>
        </p:nvSpPr>
        <p:spPr>
          <a:xfrm>
            <a:off x="457200" y="4802863"/>
            <a:ext cx="330317" cy="20213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bg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0A85609-CB98-7640-9383-6E18A27CB0ED}" type="slidenum">
              <a:rPr lang="en-US" smtClean="0"/>
              <a:pPr/>
              <a:t>‹#›</a:t>
            </a:fld>
            <a:endParaRPr lang="en-US" spc="600" dirty="0">
              <a:solidFill>
                <a:schemeClr val="tx1"/>
              </a:solidFill>
              <a:ea typeface="Arial" charset="0"/>
              <a:cs typeface="Arial" charset="0"/>
            </a:endParaRPr>
          </a:p>
        </p:txBody>
      </p:sp>
    </p:spTree>
    <p:extLst>
      <p:ext uri="{BB962C8B-B14F-4D97-AF65-F5344CB8AC3E}">
        <p14:creationId xmlns:p14="http://schemas.microsoft.com/office/powerpoint/2010/main" val="20622466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9" name="Picture 8" descr="Background8-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60030" y="0"/>
            <a:ext cx="2283970" cy="5143500"/>
          </a:xfrm>
          <a:prstGeom prst="rect">
            <a:avLst/>
          </a:prstGeom>
        </p:spPr>
      </p:pic>
      <p:sp>
        <p:nvSpPr>
          <p:cNvPr id="2" name="Title 1"/>
          <p:cNvSpPr>
            <a:spLocks noGrp="1"/>
          </p:cNvSpPr>
          <p:nvPr>
            <p:ph type="title"/>
          </p:nvPr>
        </p:nvSpPr>
        <p:spPr>
          <a:xfrm>
            <a:off x="458529" y="399587"/>
            <a:ext cx="5943600" cy="433298"/>
          </a:xfrm>
        </p:spPr>
        <p:txBody>
          <a:bodyPr lIns="0" tIns="0" rIns="0" bIns="0" anchor="t">
            <a:noAutofit/>
          </a:bodyPr>
          <a:lstStyle>
            <a:lvl1pPr algn="l">
              <a:defRPr sz="2200">
                <a:solidFill>
                  <a:schemeClr val="tx2"/>
                </a:solidFill>
              </a:defRPr>
            </a:lvl1pPr>
          </a:lstStyle>
          <a:p>
            <a:r>
              <a:rPr lang="en-US" dirty="0"/>
              <a:t>Click to edit Master title style</a:t>
            </a:r>
          </a:p>
        </p:txBody>
      </p:sp>
      <p:cxnSp>
        <p:nvCxnSpPr>
          <p:cNvPr id="10" name="Straight Connector 9"/>
          <p:cNvCxnSpPr/>
          <p:nvPr userDrawn="1"/>
        </p:nvCxnSpPr>
        <p:spPr>
          <a:xfrm>
            <a:off x="457200" y="4777947"/>
            <a:ext cx="594360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7" name="Table Placeholder 6"/>
          <p:cNvSpPr>
            <a:spLocks noGrp="1"/>
          </p:cNvSpPr>
          <p:nvPr>
            <p:ph type="tbl" sz="quarter" idx="14"/>
          </p:nvPr>
        </p:nvSpPr>
        <p:spPr>
          <a:xfrm>
            <a:off x="457200" y="1371601"/>
            <a:ext cx="5939383" cy="3064841"/>
          </a:xfrm>
        </p:spPr>
        <p:txBody>
          <a:bodyPr>
            <a:normAutofit/>
          </a:bodyPr>
          <a:lstStyle>
            <a:lvl1pPr marL="0" indent="0">
              <a:buNone/>
              <a:defRPr sz="1200"/>
            </a:lvl1pPr>
          </a:lstStyle>
          <a:p>
            <a:endParaRPr lang="en-US" dirty="0"/>
          </a:p>
        </p:txBody>
      </p:sp>
      <p:sp>
        <p:nvSpPr>
          <p:cNvPr id="13" name="Text Placeholder 12"/>
          <p:cNvSpPr>
            <a:spLocks noGrp="1"/>
          </p:cNvSpPr>
          <p:nvPr>
            <p:ph type="body" sz="quarter" idx="15"/>
          </p:nvPr>
        </p:nvSpPr>
        <p:spPr>
          <a:xfrm>
            <a:off x="7065963" y="1358160"/>
            <a:ext cx="1737360" cy="3292475"/>
          </a:xfrm>
        </p:spPr>
        <p:txBody>
          <a:bodyPr lIns="0" tIns="0" rIns="0" bIns="0">
            <a:noAutofit/>
          </a:bodyPr>
          <a:lstStyle>
            <a:lvl1pPr marL="0" indent="0">
              <a:lnSpc>
                <a:spcPts val="1700"/>
              </a:lnSpc>
              <a:spcBef>
                <a:spcPts val="0"/>
              </a:spcBef>
              <a:spcAft>
                <a:spcPts val="900"/>
              </a:spcAft>
              <a:buNone/>
              <a:defRPr sz="14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dirty="0"/>
              <a:t>Click to edit Master text styles</a:t>
            </a:r>
          </a:p>
        </p:txBody>
      </p:sp>
      <p:sp>
        <p:nvSpPr>
          <p:cNvPr id="11" name="Footer Placeholder 4"/>
          <p:cNvSpPr>
            <a:spLocks noGrp="1"/>
          </p:cNvSpPr>
          <p:nvPr>
            <p:ph type="ftr" sz="quarter" idx="11"/>
          </p:nvPr>
        </p:nvSpPr>
        <p:spPr>
          <a:xfrm>
            <a:off x="642215" y="4802863"/>
            <a:ext cx="3341059" cy="153413"/>
          </a:xfrm>
        </p:spPr>
        <p:txBody>
          <a:bodyPr lIns="0" tIns="0" rIns="0" bIns="0" anchor="t"/>
          <a:lstStyle>
            <a:lvl1pPr algn="l">
              <a:defRPr sz="800">
                <a:solidFill>
                  <a:schemeClr val="bg2"/>
                </a:solidFill>
              </a:defRPr>
            </a:lvl1pPr>
          </a:lstStyle>
          <a:p>
            <a:r>
              <a:rPr lang="en-US" dirty="0">
                <a:solidFill>
                  <a:schemeClr val="tx1"/>
                </a:solidFill>
              </a:rPr>
              <a:t>SLT Member Experience </a:t>
            </a:r>
            <a:endParaRPr lang="en-US" spc="600" dirty="0">
              <a:solidFill>
                <a:schemeClr val="tx1"/>
              </a:solidFill>
              <a:ea typeface="Arial" charset="0"/>
              <a:cs typeface="Arial" charset="0"/>
            </a:endParaRPr>
          </a:p>
        </p:txBody>
      </p:sp>
      <p:sp>
        <p:nvSpPr>
          <p:cNvPr id="15" name="Footer Placeholder 4"/>
          <p:cNvSpPr txBox="1">
            <a:spLocks/>
          </p:cNvSpPr>
          <p:nvPr userDrawn="1"/>
        </p:nvSpPr>
        <p:spPr>
          <a:xfrm>
            <a:off x="457200" y="4802863"/>
            <a:ext cx="330317" cy="20213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bg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0A85609-CB98-7640-9383-6E18A27CB0ED}" type="slidenum">
              <a:rPr lang="en-US" smtClean="0"/>
              <a:pPr/>
              <a:t>‹#›</a:t>
            </a:fld>
            <a:endParaRPr lang="en-US" spc="600" dirty="0">
              <a:solidFill>
                <a:schemeClr val="tx1"/>
              </a:solidFill>
              <a:ea typeface="Arial" charset="0"/>
              <a:cs typeface="Arial" charset="0"/>
            </a:endParaRPr>
          </a:p>
        </p:txBody>
      </p:sp>
    </p:spTree>
    <p:extLst>
      <p:ext uri="{BB962C8B-B14F-4D97-AF65-F5344CB8AC3E}">
        <p14:creationId xmlns:p14="http://schemas.microsoft.com/office/powerpoint/2010/main" val="35425761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5613" y="1800235"/>
            <a:ext cx="6224690" cy="1536425"/>
          </a:xfrm>
        </p:spPr>
        <p:txBody>
          <a:bodyPr lIns="0" tIns="0" rIns="0" bIns="0" anchor="t">
            <a:noAutofit/>
          </a:bodyPr>
          <a:lstStyle>
            <a:lvl1pPr algn="l">
              <a:lnSpc>
                <a:spcPts val="3000"/>
              </a:lnSpc>
              <a:defRPr sz="2200">
                <a:solidFill>
                  <a:schemeClr val="bg1"/>
                </a:solidFill>
              </a:defRPr>
            </a:lvl1pPr>
          </a:lstStyle>
          <a:p>
            <a:r>
              <a:rPr lang="en-US" dirty="0"/>
              <a:t>Click to edit Master title style</a:t>
            </a:r>
          </a:p>
        </p:txBody>
      </p:sp>
      <p:sp>
        <p:nvSpPr>
          <p:cNvPr id="5" name="Text Placeholder 4"/>
          <p:cNvSpPr>
            <a:spLocks noGrp="1"/>
          </p:cNvSpPr>
          <p:nvPr>
            <p:ph type="body" sz="quarter" idx="10"/>
          </p:nvPr>
        </p:nvSpPr>
        <p:spPr>
          <a:xfrm>
            <a:off x="455613" y="3657600"/>
            <a:ext cx="6231040" cy="865185"/>
          </a:xfrm>
        </p:spPr>
        <p:txBody>
          <a:bodyPr lIns="0" tIns="0" rIns="0" bIns="0">
            <a:noAutofit/>
          </a:bodyPr>
          <a:lstStyle>
            <a:lvl1pPr marL="0" indent="0">
              <a:spcBef>
                <a:spcPts val="0"/>
              </a:spcBef>
              <a:buNone/>
              <a:defRPr sz="1200" b="1">
                <a:solidFill>
                  <a:schemeClr val="bg1"/>
                </a:solidFill>
              </a:defRPr>
            </a:lvl1pPr>
            <a:lvl2pPr marL="0" indent="0">
              <a:spcBef>
                <a:spcPts val="0"/>
              </a:spcBef>
              <a:buNone/>
              <a:defRPr sz="1200" b="0">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42179849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Divider">
    <p:spTree>
      <p:nvGrpSpPr>
        <p:cNvPr id="1" name=""/>
        <p:cNvGrpSpPr/>
        <p:nvPr/>
      </p:nvGrpSpPr>
      <p:grpSpPr>
        <a:xfrm>
          <a:off x="0" y="0"/>
          <a:ext cx="0" cy="0"/>
          <a:chOff x="0" y="0"/>
          <a:chExt cx="0" cy="0"/>
        </a:xfrm>
      </p:grpSpPr>
      <p:pic>
        <p:nvPicPr>
          <p:cNvPr id="4" name="Picture 3" descr="Background2-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8072"/>
          </a:xfrm>
          <a:prstGeom prst="rect">
            <a:avLst/>
          </a:prstGeom>
        </p:spPr>
      </p:pic>
      <p:sp>
        <p:nvSpPr>
          <p:cNvPr id="2" name="Title 1"/>
          <p:cNvSpPr>
            <a:spLocks noGrp="1"/>
          </p:cNvSpPr>
          <p:nvPr>
            <p:ph type="title"/>
          </p:nvPr>
        </p:nvSpPr>
        <p:spPr>
          <a:xfrm>
            <a:off x="455613" y="1800235"/>
            <a:ext cx="6224690" cy="1536425"/>
          </a:xfrm>
        </p:spPr>
        <p:txBody>
          <a:bodyPr lIns="0" tIns="0" rIns="0" bIns="0" anchor="t">
            <a:noAutofit/>
          </a:bodyPr>
          <a:lstStyle>
            <a:lvl1pPr algn="l">
              <a:lnSpc>
                <a:spcPts val="3000"/>
              </a:lnSpc>
              <a:defRPr sz="2200">
                <a:solidFill>
                  <a:schemeClr val="bg1"/>
                </a:solidFill>
              </a:defRPr>
            </a:lvl1pPr>
          </a:lstStyle>
          <a:p>
            <a:r>
              <a:rPr lang="en-US" dirty="0"/>
              <a:t>Click to edit Master title style</a:t>
            </a:r>
          </a:p>
        </p:txBody>
      </p:sp>
      <p:sp>
        <p:nvSpPr>
          <p:cNvPr id="5" name="Text Placeholder 4"/>
          <p:cNvSpPr>
            <a:spLocks noGrp="1"/>
          </p:cNvSpPr>
          <p:nvPr>
            <p:ph type="body" sz="quarter" idx="10"/>
          </p:nvPr>
        </p:nvSpPr>
        <p:spPr>
          <a:xfrm>
            <a:off x="455613" y="3657600"/>
            <a:ext cx="6231040" cy="865185"/>
          </a:xfrm>
        </p:spPr>
        <p:txBody>
          <a:bodyPr lIns="0" tIns="0" rIns="0" bIns="0">
            <a:noAutofit/>
          </a:bodyPr>
          <a:lstStyle>
            <a:lvl1pPr marL="0" indent="0">
              <a:spcBef>
                <a:spcPts val="0"/>
              </a:spcBef>
              <a:buNone/>
              <a:defRPr sz="1200" b="1">
                <a:solidFill>
                  <a:schemeClr val="bg1"/>
                </a:solidFill>
              </a:defRPr>
            </a:lvl1pPr>
            <a:lvl2pPr marL="0" indent="0">
              <a:spcBef>
                <a:spcPts val="0"/>
              </a:spcBef>
              <a:buNone/>
              <a:defRPr sz="1200" b="0">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6736295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Divider">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5613" y="1800235"/>
            <a:ext cx="6224690" cy="1536425"/>
          </a:xfrm>
        </p:spPr>
        <p:txBody>
          <a:bodyPr lIns="0" tIns="0" rIns="0" bIns="0" anchor="t">
            <a:noAutofit/>
          </a:bodyPr>
          <a:lstStyle>
            <a:lvl1pPr algn="l">
              <a:lnSpc>
                <a:spcPts val="3000"/>
              </a:lnSpc>
              <a:defRPr sz="2200">
                <a:solidFill>
                  <a:schemeClr val="bg1"/>
                </a:solidFill>
              </a:defRPr>
            </a:lvl1pPr>
          </a:lstStyle>
          <a:p>
            <a:r>
              <a:rPr lang="en-US" dirty="0"/>
              <a:t>Click to edit Master title style</a:t>
            </a:r>
          </a:p>
        </p:txBody>
      </p:sp>
      <p:sp>
        <p:nvSpPr>
          <p:cNvPr id="5" name="Text Placeholder 4"/>
          <p:cNvSpPr>
            <a:spLocks noGrp="1"/>
          </p:cNvSpPr>
          <p:nvPr>
            <p:ph type="body" sz="quarter" idx="10"/>
          </p:nvPr>
        </p:nvSpPr>
        <p:spPr>
          <a:xfrm>
            <a:off x="455613" y="3657600"/>
            <a:ext cx="6231040" cy="865185"/>
          </a:xfrm>
        </p:spPr>
        <p:txBody>
          <a:bodyPr lIns="0" tIns="0" rIns="0" bIns="0">
            <a:noAutofit/>
          </a:bodyPr>
          <a:lstStyle>
            <a:lvl1pPr marL="0" indent="0">
              <a:spcBef>
                <a:spcPts val="0"/>
              </a:spcBef>
              <a:buNone/>
              <a:defRPr sz="1200" b="1">
                <a:solidFill>
                  <a:schemeClr val="bg1"/>
                </a:solidFill>
              </a:defRPr>
            </a:lvl1pPr>
            <a:lvl2pPr marL="0" indent="0">
              <a:spcBef>
                <a:spcPts val="0"/>
              </a:spcBef>
              <a:buNone/>
              <a:defRPr sz="1200" b="0">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5997732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Divider">
    <p:spTree>
      <p:nvGrpSpPr>
        <p:cNvPr id="1" name=""/>
        <p:cNvGrpSpPr/>
        <p:nvPr/>
      </p:nvGrpSpPr>
      <p:grpSpPr>
        <a:xfrm>
          <a:off x="0" y="0"/>
          <a:ext cx="0" cy="0"/>
          <a:chOff x="0" y="0"/>
          <a:chExt cx="0" cy="0"/>
        </a:xfrm>
      </p:grpSpPr>
      <p:pic>
        <p:nvPicPr>
          <p:cNvPr id="3" name="Picture 2" descr="Background5-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9144000" cy="5148072"/>
          </a:xfrm>
          <a:prstGeom prst="rect">
            <a:avLst/>
          </a:prstGeom>
        </p:spPr>
      </p:pic>
      <p:sp>
        <p:nvSpPr>
          <p:cNvPr id="2" name="Title 1"/>
          <p:cNvSpPr>
            <a:spLocks noGrp="1"/>
          </p:cNvSpPr>
          <p:nvPr>
            <p:ph type="title"/>
          </p:nvPr>
        </p:nvSpPr>
        <p:spPr>
          <a:xfrm>
            <a:off x="455613" y="1800235"/>
            <a:ext cx="6224690" cy="1536425"/>
          </a:xfrm>
        </p:spPr>
        <p:txBody>
          <a:bodyPr lIns="0" tIns="0" rIns="0" bIns="0" anchor="t">
            <a:noAutofit/>
          </a:bodyPr>
          <a:lstStyle>
            <a:lvl1pPr algn="l">
              <a:lnSpc>
                <a:spcPts val="3000"/>
              </a:lnSpc>
              <a:defRPr sz="2200">
                <a:solidFill>
                  <a:schemeClr val="bg1"/>
                </a:solidFill>
              </a:defRPr>
            </a:lvl1pPr>
          </a:lstStyle>
          <a:p>
            <a:r>
              <a:rPr lang="en-US" dirty="0"/>
              <a:t>Click to edit Master title style</a:t>
            </a:r>
          </a:p>
        </p:txBody>
      </p:sp>
      <p:sp>
        <p:nvSpPr>
          <p:cNvPr id="5" name="Text Placeholder 4"/>
          <p:cNvSpPr>
            <a:spLocks noGrp="1"/>
          </p:cNvSpPr>
          <p:nvPr>
            <p:ph type="body" sz="quarter" idx="10"/>
          </p:nvPr>
        </p:nvSpPr>
        <p:spPr>
          <a:xfrm>
            <a:off x="455613" y="3657600"/>
            <a:ext cx="6231040" cy="865185"/>
          </a:xfrm>
        </p:spPr>
        <p:txBody>
          <a:bodyPr lIns="0" tIns="0" rIns="0" bIns="0">
            <a:noAutofit/>
          </a:bodyPr>
          <a:lstStyle>
            <a:lvl1pPr marL="0" indent="0">
              <a:spcBef>
                <a:spcPts val="0"/>
              </a:spcBef>
              <a:buNone/>
              <a:defRPr sz="1200" b="1">
                <a:solidFill>
                  <a:schemeClr val="bg1"/>
                </a:solidFill>
              </a:defRPr>
            </a:lvl1pPr>
            <a:lvl2pPr marL="0" indent="0">
              <a:spcBef>
                <a:spcPts val="0"/>
              </a:spcBef>
              <a:buNone/>
              <a:defRPr sz="1200" b="0">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7660954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4" name="Picture 3" descr="Background1-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9144000" cy="5148072"/>
          </a:xfrm>
          <a:prstGeom prst="rect">
            <a:avLst/>
          </a:prstGeom>
        </p:spPr>
      </p:pic>
      <p:sp>
        <p:nvSpPr>
          <p:cNvPr id="2" name="Title 1"/>
          <p:cNvSpPr>
            <a:spLocks noGrp="1"/>
          </p:cNvSpPr>
          <p:nvPr>
            <p:ph type="ctrTitle"/>
          </p:nvPr>
        </p:nvSpPr>
        <p:spPr>
          <a:xfrm>
            <a:off x="568570" y="1956912"/>
            <a:ext cx="6015892" cy="1495771"/>
          </a:xfrm>
        </p:spPr>
        <p:txBody>
          <a:bodyPr lIns="0" tIns="0" rIns="0" bIns="0" anchor="t">
            <a:noAutofit/>
          </a:bodyPr>
          <a:lstStyle>
            <a:lvl1pPr algn="l">
              <a:lnSpc>
                <a:spcPts val="5200"/>
              </a:lnSpc>
              <a:defRPr sz="48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598186" y="3520440"/>
            <a:ext cx="6400800" cy="1314450"/>
          </a:xfrm>
        </p:spPr>
        <p:txBody>
          <a:bodyPr lIns="0" tIns="0" rIns="0" bIns="0">
            <a:noAutofit/>
          </a:bodyPr>
          <a:lstStyle>
            <a:lvl1pPr marL="0" indent="0" algn="l">
              <a:lnSpc>
                <a:spcPts val="1800"/>
              </a:lnSpc>
              <a:spcBef>
                <a:spcPts val="0"/>
              </a:spcBef>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7" name="Picture 6" descr="AICPA_KO.pn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49262" y="512793"/>
            <a:ext cx="1237681" cy="460076"/>
          </a:xfrm>
          <a:prstGeom prst="rect">
            <a:avLst/>
          </a:prstGeom>
        </p:spPr>
      </p:pic>
    </p:spTree>
    <p:extLst>
      <p:ext uri="{BB962C8B-B14F-4D97-AF65-F5344CB8AC3E}">
        <p14:creationId xmlns:p14="http://schemas.microsoft.com/office/powerpoint/2010/main" val="16317513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Divider">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5613" y="1420510"/>
            <a:ext cx="6224690" cy="1536425"/>
          </a:xfrm>
        </p:spPr>
        <p:txBody>
          <a:bodyPr lIns="0" tIns="0" rIns="0" bIns="0" anchor="t">
            <a:noAutofit/>
          </a:bodyPr>
          <a:lstStyle>
            <a:lvl1pPr algn="l">
              <a:lnSpc>
                <a:spcPts val="3000"/>
              </a:lnSpc>
              <a:defRPr sz="2200">
                <a:solidFill>
                  <a:schemeClr val="bg1"/>
                </a:solidFill>
              </a:defRPr>
            </a:lvl1pPr>
          </a:lstStyle>
          <a:p>
            <a:r>
              <a:rPr lang="en-US" dirty="0"/>
              <a:t>Click to edit Master title style</a:t>
            </a:r>
          </a:p>
        </p:txBody>
      </p:sp>
      <p:sp>
        <p:nvSpPr>
          <p:cNvPr id="5" name="Text Placeholder 4"/>
          <p:cNvSpPr>
            <a:spLocks noGrp="1"/>
          </p:cNvSpPr>
          <p:nvPr>
            <p:ph type="body" sz="quarter" idx="10"/>
          </p:nvPr>
        </p:nvSpPr>
        <p:spPr>
          <a:xfrm>
            <a:off x="455613" y="3657600"/>
            <a:ext cx="6231040" cy="865185"/>
          </a:xfrm>
        </p:spPr>
        <p:txBody>
          <a:bodyPr lIns="0" tIns="0" rIns="0" bIns="0">
            <a:noAutofit/>
          </a:bodyPr>
          <a:lstStyle>
            <a:lvl1pPr marL="0" indent="0">
              <a:spcBef>
                <a:spcPts val="0"/>
              </a:spcBef>
              <a:buNone/>
              <a:defRPr sz="1200" b="1">
                <a:solidFill>
                  <a:schemeClr val="bg1"/>
                </a:solidFill>
              </a:defRPr>
            </a:lvl1pPr>
            <a:lvl2pPr marL="0" indent="0">
              <a:spcBef>
                <a:spcPts val="0"/>
              </a:spcBef>
              <a:buNone/>
              <a:defRPr sz="1200" b="0">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8305014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Divider">
    <p:spTree>
      <p:nvGrpSpPr>
        <p:cNvPr id="1" name=""/>
        <p:cNvGrpSpPr/>
        <p:nvPr/>
      </p:nvGrpSpPr>
      <p:grpSpPr>
        <a:xfrm>
          <a:off x="0" y="0"/>
          <a:ext cx="0" cy="0"/>
          <a:chOff x="0" y="0"/>
          <a:chExt cx="0" cy="0"/>
        </a:xfrm>
      </p:grpSpPr>
      <p:pic>
        <p:nvPicPr>
          <p:cNvPr id="3" name="Picture 2" descr="Background6-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9144000" cy="5148072"/>
          </a:xfrm>
          <a:prstGeom prst="rect">
            <a:avLst/>
          </a:prstGeom>
        </p:spPr>
      </p:pic>
      <p:sp>
        <p:nvSpPr>
          <p:cNvPr id="2" name="Title 1"/>
          <p:cNvSpPr>
            <a:spLocks noGrp="1"/>
          </p:cNvSpPr>
          <p:nvPr>
            <p:ph type="title"/>
          </p:nvPr>
        </p:nvSpPr>
        <p:spPr>
          <a:xfrm>
            <a:off x="455613" y="1420510"/>
            <a:ext cx="6224690" cy="1536425"/>
          </a:xfrm>
        </p:spPr>
        <p:txBody>
          <a:bodyPr lIns="0" tIns="0" rIns="0" bIns="0" anchor="t">
            <a:noAutofit/>
          </a:bodyPr>
          <a:lstStyle>
            <a:lvl1pPr algn="l">
              <a:lnSpc>
                <a:spcPts val="3000"/>
              </a:lnSpc>
              <a:defRPr sz="2200">
                <a:solidFill>
                  <a:schemeClr val="bg1"/>
                </a:solidFill>
              </a:defRPr>
            </a:lvl1pPr>
          </a:lstStyle>
          <a:p>
            <a:r>
              <a:rPr lang="en-US" dirty="0"/>
              <a:t>Click to edit Master title style</a:t>
            </a:r>
          </a:p>
        </p:txBody>
      </p:sp>
      <p:sp>
        <p:nvSpPr>
          <p:cNvPr id="5" name="Text Placeholder 4"/>
          <p:cNvSpPr>
            <a:spLocks noGrp="1"/>
          </p:cNvSpPr>
          <p:nvPr>
            <p:ph type="body" sz="quarter" idx="10"/>
          </p:nvPr>
        </p:nvSpPr>
        <p:spPr>
          <a:xfrm>
            <a:off x="455613" y="3657600"/>
            <a:ext cx="6231040" cy="865185"/>
          </a:xfrm>
        </p:spPr>
        <p:txBody>
          <a:bodyPr lIns="0" tIns="0" rIns="0" bIns="0">
            <a:noAutofit/>
          </a:bodyPr>
          <a:lstStyle>
            <a:lvl1pPr marL="0" indent="0">
              <a:spcBef>
                <a:spcPts val="0"/>
              </a:spcBef>
              <a:buNone/>
              <a:defRPr sz="1200" b="1">
                <a:solidFill>
                  <a:schemeClr val="bg1"/>
                </a:solidFill>
              </a:defRPr>
            </a:lvl1pPr>
            <a:lvl2pPr marL="0" indent="0">
              <a:spcBef>
                <a:spcPts val="0"/>
              </a:spcBef>
              <a:buNone/>
              <a:defRPr sz="1200" b="0">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1539235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Divider">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5613" y="1420510"/>
            <a:ext cx="6224690" cy="1536425"/>
          </a:xfrm>
        </p:spPr>
        <p:txBody>
          <a:bodyPr lIns="0" tIns="0" rIns="0" bIns="0" anchor="t">
            <a:noAutofit/>
          </a:bodyPr>
          <a:lstStyle>
            <a:lvl1pPr algn="l">
              <a:lnSpc>
                <a:spcPts val="3000"/>
              </a:lnSpc>
              <a:defRPr sz="2200">
                <a:solidFill>
                  <a:schemeClr val="bg1"/>
                </a:solidFill>
              </a:defRPr>
            </a:lvl1pPr>
          </a:lstStyle>
          <a:p>
            <a:r>
              <a:rPr lang="en-US" dirty="0"/>
              <a:t>Click to edit Master title style</a:t>
            </a:r>
          </a:p>
        </p:txBody>
      </p:sp>
      <p:sp>
        <p:nvSpPr>
          <p:cNvPr id="5" name="Text Placeholder 4"/>
          <p:cNvSpPr>
            <a:spLocks noGrp="1"/>
          </p:cNvSpPr>
          <p:nvPr>
            <p:ph type="body" sz="quarter" idx="10"/>
          </p:nvPr>
        </p:nvSpPr>
        <p:spPr>
          <a:xfrm>
            <a:off x="455613" y="3657600"/>
            <a:ext cx="6231040" cy="865185"/>
          </a:xfrm>
        </p:spPr>
        <p:txBody>
          <a:bodyPr lIns="0" tIns="0" rIns="0" bIns="0">
            <a:noAutofit/>
          </a:bodyPr>
          <a:lstStyle>
            <a:lvl1pPr marL="0" indent="0">
              <a:spcBef>
                <a:spcPts val="0"/>
              </a:spcBef>
              <a:buNone/>
              <a:defRPr sz="1200" b="1">
                <a:solidFill>
                  <a:schemeClr val="bg1"/>
                </a:solidFill>
              </a:defRPr>
            </a:lvl1pPr>
            <a:lvl2pPr marL="0" indent="0">
              <a:spcBef>
                <a:spcPts val="0"/>
              </a:spcBef>
              <a:buNone/>
              <a:defRPr sz="1200" b="0">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9224700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9_Divider">
    <p:spTree>
      <p:nvGrpSpPr>
        <p:cNvPr id="1" name=""/>
        <p:cNvGrpSpPr/>
        <p:nvPr/>
      </p:nvGrpSpPr>
      <p:grpSpPr>
        <a:xfrm>
          <a:off x="0" y="0"/>
          <a:ext cx="0" cy="0"/>
          <a:chOff x="0" y="0"/>
          <a:chExt cx="0" cy="0"/>
        </a:xfrm>
      </p:grpSpPr>
      <p:pic>
        <p:nvPicPr>
          <p:cNvPr id="3" name="Picture 2" descr="Background7-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8072"/>
          </a:xfrm>
          <a:prstGeom prst="rect">
            <a:avLst/>
          </a:prstGeom>
        </p:spPr>
      </p:pic>
      <p:sp>
        <p:nvSpPr>
          <p:cNvPr id="2" name="Title 1"/>
          <p:cNvSpPr>
            <a:spLocks noGrp="1"/>
          </p:cNvSpPr>
          <p:nvPr>
            <p:ph type="title"/>
          </p:nvPr>
        </p:nvSpPr>
        <p:spPr>
          <a:xfrm>
            <a:off x="455613" y="1420510"/>
            <a:ext cx="6224690" cy="1536425"/>
          </a:xfrm>
        </p:spPr>
        <p:txBody>
          <a:bodyPr lIns="0" tIns="0" rIns="0" bIns="0" anchor="t">
            <a:noAutofit/>
          </a:bodyPr>
          <a:lstStyle>
            <a:lvl1pPr algn="l">
              <a:lnSpc>
                <a:spcPts val="3000"/>
              </a:lnSpc>
              <a:defRPr sz="2200">
                <a:solidFill>
                  <a:schemeClr val="bg1"/>
                </a:solidFill>
              </a:defRPr>
            </a:lvl1pPr>
          </a:lstStyle>
          <a:p>
            <a:r>
              <a:rPr lang="en-US" dirty="0"/>
              <a:t>Click to edit Master title style</a:t>
            </a:r>
          </a:p>
        </p:txBody>
      </p:sp>
      <p:sp>
        <p:nvSpPr>
          <p:cNvPr id="5" name="Text Placeholder 4"/>
          <p:cNvSpPr>
            <a:spLocks noGrp="1"/>
          </p:cNvSpPr>
          <p:nvPr>
            <p:ph type="body" sz="quarter" idx="10"/>
          </p:nvPr>
        </p:nvSpPr>
        <p:spPr>
          <a:xfrm>
            <a:off x="455613" y="3657600"/>
            <a:ext cx="6231040" cy="865185"/>
          </a:xfrm>
        </p:spPr>
        <p:txBody>
          <a:bodyPr lIns="0" tIns="0" rIns="0" bIns="0">
            <a:noAutofit/>
          </a:bodyPr>
          <a:lstStyle>
            <a:lvl1pPr marL="0" indent="0">
              <a:spcBef>
                <a:spcPts val="0"/>
              </a:spcBef>
              <a:buNone/>
              <a:defRPr sz="1200" b="1">
                <a:solidFill>
                  <a:schemeClr val="bg1"/>
                </a:solidFill>
              </a:defRPr>
            </a:lvl1pPr>
            <a:lvl2pPr marL="0" indent="0">
              <a:spcBef>
                <a:spcPts val="0"/>
              </a:spcBef>
              <a:buNone/>
              <a:defRPr sz="1200" b="0">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6765995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529" y="399587"/>
            <a:ext cx="4575289" cy="433298"/>
          </a:xfrm>
        </p:spPr>
        <p:txBody>
          <a:bodyPr lIns="0" tIns="0" rIns="0" bIns="0" anchor="t">
            <a:noAutofit/>
          </a:bodyPr>
          <a:lstStyle>
            <a:lvl1pPr algn="l">
              <a:defRPr sz="2200">
                <a:solidFill>
                  <a:schemeClr val="tx2"/>
                </a:solidFill>
              </a:defRPr>
            </a:lvl1pPr>
          </a:lstStyle>
          <a:p>
            <a:r>
              <a:rPr lang="en-US" dirty="0"/>
              <a:t>Click to edit Master title style</a:t>
            </a:r>
          </a:p>
        </p:txBody>
      </p:sp>
      <p:sp>
        <p:nvSpPr>
          <p:cNvPr id="6" name="Text Placeholder 5"/>
          <p:cNvSpPr>
            <a:spLocks noGrp="1"/>
          </p:cNvSpPr>
          <p:nvPr>
            <p:ph type="body" sz="quarter" idx="13"/>
          </p:nvPr>
        </p:nvSpPr>
        <p:spPr>
          <a:xfrm>
            <a:off x="458529" y="832885"/>
            <a:ext cx="4575289" cy="570466"/>
          </a:xfrm>
        </p:spPr>
        <p:txBody>
          <a:bodyPr lIns="0" tIns="0" rIns="0" bIns="0">
            <a:noAutofit/>
          </a:bodyPr>
          <a:lstStyle>
            <a:lvl1pPr marL="0" indent="0">
              <a:lnSpc>
                <a:spcPts val="2000"/>
              </a:lnSpc>
              <a:spcBef>
                <a:spcPts val="0"/>
              </a:spcBef>
              <a:spcAft>
                <a:spcPts val="1200"/>
              </a:spcAft>
              <a:buClr>
                <a:schemeClr val="tx2"/>
              </a:buClr>
              <a:buNone/>
              <a:defRPr sz="1400">
                <a:solidFill>
                  <a:schemeClr val="bg2"/>
                </a:solidFill>
              </a:defRPr>
            </a:lvl1pPr>
            <a:lvl2pPr marL="411480" indent="-192024">
              <a:lnSpc>
                <a:spcPts val="2000"/>
              </a:lnSpc>
              <a:spcBef>
                <a:spcPts val="0"/>
              </a:spcBef>
              <a:spcAft>
                <a:spcPts val="1200"/>
              </a:spcAft>
              <a:defRPr sz="1400">
                <a:solidFill>
                  <a:schemeClr val="bg2"/>
                </a:solidFill>
              </a:defRPr>
            </a:lvl2pPr>
            <a:lvl3pPr marL="640080" indent="-192024">
              <a:lnSpc>
                <a:spcPts val="2000"/>
              </a:lnSpc>
              <a:spcBef>
                <a:spcPts val="0"/>
              </a:spcBef>
              <a:spcAft>
                <a:spcPts val="1200"/>
              </a:spcAft>
              <a:defRPr sz="1400">
                <a:solidFill>
                  <a:schemeClr val="bg2"/>
                </a:solidFill>
              </a:defRPr>
            </a:lvl3pPr>
            <a:lvl4pPr marL="868680" indent="-192024">
              <a:lnSpc>
                <a:spcPts val="2000"/>
              </a:lnSpc>
              <a:spcBef>
                <a:spcPts val="0"/>
              </a:spcBef>
              <a:spcAft>
                <a:spcPts val="1200"/>
              </a:spcAft>
              <a:defRPr sz="1400">
                <a:solidFill>
                  <a:schemeClr val="bg2"/>
                </a:solidFill>
              </a:defRPr>
            </a:lvl4pPr>
            <a:lvl5pPr marL="1097280" indent="-192024">
              <a:lnSpc>
                <a:spcPts val="2000"/>
              </a:lnSpc>
              <a:spcBef>
                <a:spcPts val="0"/>
              </a:spcBef>
              <a:spcAft>
                <a:spcPts val="1200"/>
              </a:spcAft>
              <a:defRPr sz="1400">
                <a:solidFill>
                  <a:schemeClr val="bg2"/>
                </a:solidFill>
              </a:defRPr>
            </a:lvl5pPr>
          </a:lstStyle>
          <a:p>
            <a:pPr lvl="0"/>
            <a:r>
              <a:rPr lang="en-US" dirty="0"/>
              <a:t>Click to edit Master text styles</a:t>
            </a:r>
          </a:p>
        </p:txBody>
      </p:sp>
      <p:cxnSp>
        <p:nvCxnSpPr>
          <p:cNvPr id="10" name="Straight Connector 9"/>
          <p:cNvCxnSpPr/>
          <p:nvPr userDrawn="1"/>
        </p:nvCxnSpPr>
        <p:spPr>
          <a:xfrm>
            <a:off x="457200" y="4777947"/>
            <a:ext cx="822960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4" name="Text Placeholder 3"/>
          <p:cNvSpPr>
            <a:spLocks noGrp="1"/>
          </p:cNvSpPr>
          <p:nvPr>
            <p:ph type="body" sz="quarter" idx="14"/>
          </p:nvPr>
        </p:nvSpPr>
        <p:spPr>
          <a:xfrm>
            <a:off x="458530" y="1598706"/>
            <a:ext cx="4575434" cy="2835182"/>
          </a:xfrm>
        </p:spPr>
        <p:txBody>
          <a:bodyPr lIns="0" tIns="0" rIns="0" bIns="0" numCol="2" spcCol="374904">
            <a:noAutofit/>
          </a:bodyPr>
          <a:lstStyle>
            <a:lvl1pPr marL="0" indent="0">
              <a:lnSpc>
                <a:spcPts val="1200"/>
              </a:lnSpc>
              <a:spcBef>
                <a:spcPts val="0"/>
              </a:spcBef>
              <a:spcAft>
                <a:spcPts val="900"/>
              </a:spcAft>
              <a:buNone/>
              <a:defRPr sz="900" b="1">
                <a:solidFill>
                  <a:schemeClr val="tx2"/>
                </a:solidFill>
              </a:defRPr>
            </a:lvl1pPr>
            <a:lvl2pPr marL="457200" indent="0">
              <a:lnSpc>
                <a:spcPts val="1200"/>
              </a:lnSpc>
              <a:spcBef>
                <a:spcPts val="0"/>
              </a:spcBef>
              <a:spcAft>
                <a:spcPts val="900"/>
              </a:spcAft>
              <a:buNone/>
              <a:defRPr sz="900"/>
            </a:lvl2pPr>
            <a:lvl3pPr marL="914400" indent="0">
              <a:lnSpc>
                <a:spcPts val="1200"/>
              </a:lnSpc>
              <a:spcBef>
                <a:spcPts val="0"/>
              </a:spcBef>
              <a:spcAft>
                <a:spcPts val="900"/>
              </a:spcAft>
              <a:buNone/>
              <a:defRPr sz="900"/>
            </a:lvl3pPr>
            <a:lvl4pPr marL="1371600" indent="0">
              <a:lnSpc>
                <a:spcPts val="1200"/>
              </a:lnSpc>
              <a:spcBef>
                <a:spcPts val="0"/>
              </a:spcBef>
              <a:spcAft>
                <a:spcPts val="900"/>
              </a:spcAft>
              <a:buNone/>
              <a:defRPr sz="900"/>
            </a:lvl4pPr>
            <a:lvl5pPr marL="1828800" indent="0">
              <a:lnSpc>
                <a:spcPts val="1200"/>
              </a:lnSpc>
              <a:spcBef>
                <a:spcPts val="0"/>
              </a:spcBef>
              <a:spcAft>
                <a:spcPts val="900"/>
              </a:spcAft>
              <a:buNone/>
              <a:defRPr sz="900"/>
            </a:lvl5pPr>
          </a:lstStyle>
          <a:p>
            <a:pPr lvl="0"/>
            <a:r>
              <a:rPr lang="en-US" dirty="0"/>
              <a:t>Click to edit Master text styles</a:t>
            </a:r>
          </a:p>
        </p:txBody>
      </p:sp>
      <p:sp>
        <p:nvSpPr>
          <p:cNvPr id="11" name="Picture Placeholder 10"/>
          <p:cNvSpPr>
            <a:spLocks noGrp="1"/>
          </p:cNvSpPr>
          <p:nvPr>
            <p:ph type="pic" sz="quarter" idx="15"/>
          </p:nvPr>
        </p:nvSpPr>
        <p:spPr>
          <a:xfrm>
            <a:off x="5608321" y="1598613"/>
            <a:ext cx="3078480" cy="2835275"/>
          </a:xfrm>
        </p:spPr>
        <p:txBody>
          <a:bodyPr>
            <a:normAutofit/>
          </a:bodyPr>
          <a:lstStyle>
            <a:lvl1pPr marL="0" indent="0">
              <a:buNone/>
              <a:defRPr sz="1200"/>
            </a:lvl1pPr>
          </a:lstStyle>
          <a:p>
            <a:endParaRPr lang="en-US" dirty="0"/>
          </a:p>
        </p:txBody>
      </p:sp>
      <p:sp>
        <p:nvSpPr>
          <p:cNvPr id="9" name="Footer Placeholder 4"/>
          <p:cNvSpPr txBox="1">
            <a:spLocks/>
          </p:cNvSpPr>
          <p:nvPr userDrawn="1"/>
        </p:nvSpPr>
        <p:spPr>
          <a:xfrm>
            <a:off x="457200" y="4802863"/>
            <a:ext cx="330317" cy="20213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bg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0A85609-CB98-7640-9383-6E18A27CB0ED}" type="slidenum">
              <a:rPr lang="en-US" smtClean="0"/>
              <a:pPr/>
              <a:t>‹#›</a:t>
            </a:fld>
            <a:endParaRPr lang="en-US" spc="600" dirty="0">
              <a:solidFill>
                <a:schemeClr val="tx1"/>
              </a:solidFill>
              <a:ea typeface="Arial" charset="0"/>
              <a:cs typeface="Arial" charset="0"/>
            </a:endParaRPr>
          </a:p>
        </p:txBody>
      </p:sp>
      <p:sp>
        <p:nvSpPr>
          <p:cNvPr id="13" name="Footer Placeholder 4"/>
          <p:cNvSpPr>
            <a:spLocks noGrp="1"/>
          </p:cNvSpPr>
          <p:nvPr>
            <p:ph type="ftr" sz="quarter" idx="11"/>
          </p:nvPr>
        </p:nvSpPr>
        <p:spPr>
          <a:xfrm>
            <a:off x="638175" y="4802863"/>
            <a:ext cx="7867650" cy="273844"/>
          </a:xfrm>
        </p:spPr>
        <p:txBody>
          <a:bodyPr lIns="0" tIns="0" rIns="0" bIns="0" anchor="t"/>
          <a:lstStyle>
            <a:lvl1pPr algn="l">
              <a:defRPr sz="800">
                <a:solidFill>
                  <a:schemeClr val="bg2"/>
                </a:solidFill>
              </a:defRPr>
            </a:lvl1pPr>
          </a:lstStyle>
          <a:p>
            <a:r>
              <a:rPr lang="en-US" dirty="0"/>
              <a:t>SLT Member Experience </a:t>
            </a:r>
            <a:endParaRPr lang="en-US" spc="600" dirty="0">
              <a:solidFill>
                <a:schemeClr val="tx1"/>
              </a:solidFill>
              <a:ea typeface="Arial" charset="0"/>
              <a:cs typeface="Arial" charset="0"/>
            </a:endParaRPr>
          </a:p>
        </p:txBody>
      </p:sp>
    </p:spTree>
    <p:extLst>
      <p:ext uri="{BB962C8B-B14F-4D97-AF65-F5344CB8AC3E}">
        <p14:creationId xmlns:p14="http://schemas.microsoft.com/office/powerpoint/2010/main" val="6972443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529" y="399587"/>
            <a:ext cx="7771070" cy="433298"/>
          </a:xfrm>
        </p:spPr>
        <p:txBody>
          <a:bodyPr lIns="0" tIns="0" rIns="0" bIns="0" anchor="t">
            <a:noAutofit/>
          </a:bodyPr>
          <a:lstStyle>
            <a:lvl1pPr algn="l">
              <a:defRPr sz="2200">
                <a:solidFill>
                  <a:schemeClr val="tx2"/>
                </a:solidFill>
              </a:defRPr>
            </a:lvl1pPr>
          </a:lstStyle>
          <a:p>
            <a:r>
              <a:rPr lang="en-US" dirty="0"/>
              <a:t>Click to edit Master title style</a:t>
            </a:r>
          </a:p>
        </p:txBody>
      </p:sp>
      <p:cxnSp>
        <p:nvCxnSpPr>
          <p:cNvPr id="10" name="Straight Connector 9"/>
          <p:cNvCxnSpPr/>
          <p:nvPr userDrawn="1"/>
        </p:nvCxnSpPr>
        <p:spPr>
          <a:xfrm>
            <a:off x="457200" y="4777947"/>
            <a:ext cx="822960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2" name="Text Placeholder 5"/>
          <p:cNvSpPr>
            <a:spLocks noGrp="1"/>
          </p:cNvSpPr>
          <p:nvPr>
            <p:ph type="body" sz="quarter" idx="13"/>
          </p:nvPr>
        </p:nvSpPr>
        <p:spPr>
          <a:xfrm>
            <a:off x="458528" y="832884"/>
            <a:ext cx="7771071" cy="3349625"/>
          </a:xfrm>
        </p:spPr>
        <p:txBody>
          <a:bodyPr lIns="0" tIns="0" rIns="0" bIns="0">
            <a:noAutofit/>
          </a:bodyPr>
          <a:lstStyle>
            <a:lvl1pPr marL="192024" indent="-192024">
              <a:lnSpc>
                <a:spcPts val="2200"/>
              </a:lnSpc>
              <a:spcBef>
                <a:spcPts val="0"/>
              </a:spcBef>
              <a:spcAft>
                <a:spcPts val="1200"/>
              </a:spcAft>
              <a:buClr>
                <a:schemeClr val="tx2"/>
              </a:buClr>
              <a:defRPr sz="1600">
                <a:solidFill>
                  <a:schemeClr val="bg2"/>
                </a:solidFill>
              </a:defRPr>
            </a:lvl1pPr>
            <a:lvl2pPr marL="411480" indent="-192024">
              <a:lnSpc>
                <a:spcPts val="2200"/>
              </a:lnSpc>
              <a:spcBef>
                <a:spcPts val="0"/>
              </a:spcBef>
              <a:spcAft>
                <a:spcPts val="1200"/>
              </a:spcAft>
              <a:defRPr sz="1600">
                <a:solidFill>
                  <a:schemeClr val="bg2"/>
                </a:solidFill>
              </a:defRPr>
            </a:lvl2pPr>
            <a:lvl3pPr marL="640080" indent="-192024">
              <a:lnSpc>
                <a:spcPts val="2200"/>
              </a:lnSpc>
              <a:spcBef>
                <a:spcPts val="0"/>
              </a:spcBef>
              <a:spcAft>
                <a:spcPts val="1200"/>
              </a:spcAft>
              <a:defRPr sz="1600">
                <a:solidFill>
                  <a:schemeClr val="bg2"/>
                </a:solidFill>
              </a:defRPr>
            </a:lvl3pPr>
            <a:lvl4pPr marL="868680" indent="-192024">
              <a:lnSpc>
                <a:spcPts val="2200"/>
              </a:lnSpc>
              <a:spcBef>
                <a:spcPts val="0"/>
              </a:spcBef>
              <a:spcAft>
                <a:spcPts val="1200"/>
              </a:spcAft>
              <a:defRPr sz="1600">
                <a:solidFill>
                  <a:schemeClr val="bg2"/>
                </a:solidFill>
              </a:defRPr>
            </a:lvl4pPr>
            <a:lvl5pPr marL="1097280" indent="-192024">
              <a:lnSpc>
                <a:spcPts val="2200"/>
              </a:lnSpc>
              <a:spcBef>
                <a:spcPts val="0"/>
              </a:spcBef>
              <a:spcAft>
                <a:spcPts val="1200"/>
              </a:spcAft>
              <a:defRPr sz="1600">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Footer Placeholder 4"/>
          <p:cNvSpPr txBox="1">
            <a:spLocks/>
          </p:cNvSpPr>
          <p:nvPr userDrawn="1"/>
        </p:nvSpPr>
        <p:spPr>
          <a:xfrm>
            <a:off x="457200" y="4802863"/>
            <a:ext cx="330317" cy="20213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bg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0A85609-CB98-7640-9383-6E18A27CB0ED}" type="slidenum">
              <a:rPr lang="en-US" smtClean="0"/>
              <a:pPr/>
              <a:t>‹#›</a:t>
            </a:fld>
            <a:endParaRPr lang="en-US" spc="600" dirty="0">
              <a:solidFill>
                <a:schemeClr val="tx1"/>
              </a:solidFill>
              <a:ea typeface="Arial" charset="0"/>
              <a:cs typeface="Arial" charset="0"/>
            </a:endParaRPr>
          </a:p>
        </p:txBody>
      </p:sp>
      <p:sp>
        <p:nvSpPr>
          <p:cNvPr id="14" name="Footer Placeholder 4"/>
          <p:cNvSpPr>
            <a:spLocks noGrp="1"/>
          </p:cNvSpPr>
          <p:nvPr>
            <p:ph type="ftr" sz="quarter" idx="11"/>
          </p:nvPr>
        </p:nvSpPr>
        <p:spPr>
          <a:xfrm>
            <a:off x="638175" y="4802863"/>
            <a:ext cx="7867650" cy="273844"/>
          </a:xfrm>
        </p:spPr>
        <p:txBody>
          <a:bodyPr lIns="0" tIns="0" rIns="0" bIns="0" anchor="t"/>
          <a:lstStyle>
            <a:lvl1pPr algn="l">
              <a:defRPr sz="800">
                <a:solidFill>
                  <a:schemeClr val="bg2"/>
                </a:solidFill>
              </a:defRPr>
            </a:lvl1pPr>
          </a:lstStyle>
          <a:p>
            <a:r>
              <a:rPr lang="en-US" dirty="0"/>
              <a:t>SLT Member Experience </a:t>
            </a:r>
            <a:endParaRPr lang="en-US" spc="600" dirty="0">
              <a:solidFill>
                <a:schemeClr val="tx1"/>
              </a:solidFill>
              <a:ea typeface="Arial" charset="0"/>
              <a:cs typeface="Arial" charset="0"/>
            </a:endParaRPr>
          </a:p>
        </p:txBody>
      </p:sp>
    </p:spTree>
    <p:extLst>
      <p:ext uri="{BB962C8B-B14F-4D97-AF65-F5344CB8AC3E}">
        <p14:creationId xmlns:p14="http://schemas.microsoft.com/office/powerpoint/2010/main" val="24014155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528" y="399587"/>
            <a:ext cx="8228271" cy="433298"/>
          </a:xfrm>
        </p:spPr>
        <p:txBody>
          <a:bodyPr lIns="0" tIns="0" rIns="0" bIns="0" anchor="t">
            <a:noAutofit/>
          </a:bodyPr>
          <a:lstStyle>
            <a:lvl1pPr algn="l">
              <a:defRPr sz="2200">
                <a:solidFill>
                  <a:schemeClr val="tx2"/>
                </a:solidFill>
              </a:defRPr>
            </a:lvl1pPr>
          </a:lstStyle>
          <a:p>
            <a:r>
              <a:rPr lang="en-US" dirty="0"/>
              <a:t>Click to edit Master title style</a:t>
            </a:r>
          </a:p>
        </p:txBody>
      </p:sp>
      <p:sp>
        <p:nvSpPr>
          <p:cNvPr id="6" name="Text Placeholder 5"/>
          <p:cNvSpPr>
            <a:spLocks noGrp="1"/>
          </p:cNvSpPr>
          <p:nvPr>
            <p:ph type="body" sz="quarter" idx="13"/>
          </p:nvPr>
        </p:nvSpPr>
        <p:spPr>
          <a:xfrm>
            <a:off x="458528" y="832701"/>
            <a:ext cx="8228271" cy="3349625"/>
          </a:xfrm>
        </p:spPr>
        <p:txBody>
          <a:bodyPr lIns="0" tIns="0" rIns="0" bIns="0" numCol="2" spcCol="374904">
            <a:noAutofit/>
          </a:bodyPr>
          <a:lstStyle>
            <a:lvl1pPr marL="192024" indent="-192024">
              <a:lnSpc>
                <a:spcPts val="2000"/>
              </a:lnSpc>
              <a:spcBef>
                <a:spcPts val="0"/>
              </a:spcBef>
              <a:spcAft>
                <a:spcPts val="900"/>
              </a:spcAft>
              <a:buClr>
                <a:schemeClr val="tx2"/>
              </a:buClr>
              <a:defRPr sz="1400">
                <a:solidFill>
                  <a:schemeClr val="bg2"/>
                </a:solidFill>
              </a:defRPr>
            </a:lvl1pPr>
            <a:lvl2pPr marL="411480" indent="-192024">
              <a:lnSpc>
                <a:spcPts val="2000"/>
              </a:lnSpc>
              <a:spcBef>
                <a:spcPts val="0"/>
              </a:spcBef>
              <a:spcAft>
                <a:spcPts val="900"/>
              </a:spcAft>
              <a:defRPr sz="1400">
                <a:solidFill>
                  <a:schemeClr val="bg2"/>
                </a:solidFill>
              </a:defRPr>
            </a:lvl2pPr>
            <a:lvl3pPr marL="640080" indent="-192024">
              <a:lnSpc>
                <a:spcPts val="2000"/>
              </a:lnSpc>
              <a:spcBef>
                <a:spcPts val="0"/>
              </a:spcBef>
              <a:spcAft>
                <a:spcPts val="900"/>
              </a:spcAft>
              <a:defRPr sz="1400">
                <a:solidFill>
                  <a:schemeClr val="bg2"/>
                </a:solidFill>
              </a:defRPr>
            </a:lvl3pPr>
            <a:lvl4pPr marL="868680" indent="-192024">
              <a:lnSpc>
                <a:spcPts val="2000"/>
              </a:lnSpc>
              <a:spcBef>
                <a:spcPts val="0"/>
              </a:spcBef>
              <a:spcAft>
                <a:spcPts val="900"/>
              </a:spcAft>
              <a:defRPr sz="1400">
                <a:solidFill>
                  <a:schemeClr val="bg2"/>
                </a:solidFill>
              </a:defRPr>
            </a:lvl4pPr>
            <a:lvl5pPr marL="1097280" indent="-192024">
              <a:lnSpc>
                <a:spcPts val="2000"/>
              </a:lnSpc>
              <a:spcBef>
                <a:spcPts val="0"/>
              </a:spcBef>
              <a:spcAft>
                <a:spcPts val="900"/>
              </a:spcAft>
              <a:defRPr sz="1400">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p:cNvCxnSpPr/>
          <p:nvPr userDrawn="1"/>
        </p:nvCxnSpPr>
        <p:spPr>
          <a:xfrm>
            <a:off x="457200" y="4777947"/>
            <a:ext cx="822960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9" name="Footer Placeholder 4"/>
          <p:cNvSpPr txBox="1">
            <a:spLocks/>
          </p:cNvSpPr>
          <p:nvPr userDrawn="1"/>
        </p:nvSpPr>
        <p:spPr>
          <a:xfrm>
            <a:off x="457200" y="4802863"/>
            <a:ext cx="330317" cy="20213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bg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0A85609-CB98-7640-9383-6E18A27CB0ED}" type="slidenum">
              <a:rPr lang="en-US" smtClean="0"/>
              <a:pPr/>
              <a:t>‹#›</a:t>
            </a:fld>
            <a:endParaRPr lang="en-US" spc="600" dirty="0">
              <a:solidFill>
                <a:schemeClr val="tx1"/>
              </a:solidFill>
              <a:ea typeface="Arial" charset="0"/>
              <a:cs typeface="Arial" charset="0"/>
            </a:endParaRPr>
          </a:p>
        </p:txBody>
      </p:sp>
      <p:sp>
        <p:nvSpPr>
          <p:cNvPr id="11" name="Footer Placeholder 4"/>
          <p:cNvSpPr>
            <a:spLocks noGrp="1"/>
          </p:cNvSpPr>
          <p:nvPr>
            <p:ph type="ftr" sz="quarter" idx="11"/>
          </p:nvPr>
        </p:nvSpPr>
        <p:spPr>
          <a:xfrm>
            <a:off x="638175" y="4802863"/>
            <a:ext cx="7867650" cy="273844"/>
          </a:xfrm>
        </p:spPr>
        <p:txBody>
          <a:bodyPr lIns="0" tIns="0" rIns="0" bIns="0" anchor="t"/>
          <a:lstStyle>
            <a:lvl1pPr algn="l">
              <a:defRPr sz="800">
                <a:solidFill>
                  <a:schemeClr val="bg2"/>
                </a:solidFill>
              </a:defRPr>
            </a:lvl1pPr>
          </a:lstStyle>
          <a:p>
            <a:r>
              <a:rPr lang="en-US" dirty="0"/>
              <a:t>SLT Member Experience </a:t>
            </a:r>
            <a:endParaRPr lang="en-US" spc="600" dirty="0">
              <a:solidFill>
                <a:schemeClr val="tx1"/>
              </a:solidFill>
              <a:ea typeface="Arial" charset="0"/>
              <a:cs typeface="Arial" charset="0"/>
            </a:endParaRPr>
          </a:p>
        </p:txBody>
      </p:sp>
    </p:spTree>
    <p:extLst>
      <p:ext uri="{BB962C8B-B14F-4D97-AF65-F5344CB8AC3E}">
        <p14:creationId xmlns:p14="http://schemas.microsoft.com/office/powerpoint/2010/main" val="16376085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Divider">
    <p:spTree>
      <p:nvGrpSpPr>
        <p:cNvPr id="1" name=""/>
        <p:cNvGrpSpPr/>
        <p:nvPr/>
      </p:nvGrpSpPr>
      <p:grpSpPr>
        <a:xfrm>
          <a:off x="0" y="0"/>
          <a:ext cx="0" cy="0"/>
          <a:chOff x="0" y="0"/>
          <a:chExt cx="0" cy="0"/>
        </a:xfrm>
      </p:grpSpPr>
      <p:pic>
        <p:nvPicPr>
          <p:cNvPr id="5" name="Picture 4" descr="Background6-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9144000" cy="5148072"/>
          </a:xfrm>
          <a:prstGeom prst="rect">
            <a:avLst/>
          </a:prstGeom>
        </p:spPr>
      </p:pic>
      <p:sp>
        <p:nvSpPr>
          <p:cNvPr id="2" name="Title 1"/>
          <p:cNvSpPr>
            <a:spLocks noGrp="1"/>
          </p:cNvSpPr>
          <p:nvPr>
            <p:ph type="title"/>
          </p:nvPr>
        </p:nvSpPr>
        <p:spPr>
          <a:xfrm>
            <a:off x="458529" y="399586"/>
            <a:ext cx="3649921" cy="438912"/>
          </a:xfrm>
        </p:spPr>
        <p:txBody>
          <a:bodyPr lIns="0" tIns="0" rIns="0" bIns="0" anchor="t">
            <a:noAutofit/>
          </a:bodyPr>
          <a:lstStyle>
            <a:lvl1pPr algn="l">
              <a:defRPr sz="2200">
                <a:solidFill>
                  <a:schemeClr val="bg1"/>
                </a:solidFill>
              </a:defRPr>
            </a:lvl1pPr>
          </a:lstStyle>
          <a:p>
            <a:r>
              <a:rPr lang="en-US" dirty="0"/>
              <a:t>Click to edit Master title style</a:t>
            </a:r>
          </a:p>
        </p:txBody>
      </p:sp>
      <p:sp>
        <p:nvSpPr>
          <p:cNvPr id="7" name="Text Placeholder 6"/>
          <p:cNvSpPr>
            <a:spLocks noGrp="1"/>
          </p:cNvSpPr>
          <p:nvPr>
            <p:ph type="body" sz="quarter" idx="10"/>
          </p:nvPr>
        </p:nvSpPr>
        <p:spPr>
          <a:xfrm>
            <a:off x="455612" y="1880653"/>
            <a:ext cx="7363869" cy="2894007"/>
          </a:xfrm>
        </p:spPr>
        <p:txBody>
          <a:bodyPr lIns="0" tIns="0" rIns="0" bIns="0">
            <a:noAutofit/>
          </a:bodyPr>
          <a:lstStyle>
            <a:lvl1pPr marL="0" indent="0">
              <a:lnSpc>
                <a:spcPts val="6400"/>
              </a:lnSpc>
              <a:spcBef>
                <a:spcPts val="0"/>
              </a:spcBef>
              <a:buNone/>
              <a:defRPr sz="6000">
                <a:solidFill>
                  <a:srgbClr val="FFFFFF"/>
                </a:solidFill>
              </a:defRPr>
            </a:lvl1pPr>
          </a:lstStyle>
          <a:p>
            <a:pPr lvl="0"/>
            <a:r>
              <a:rPr lang="en-US" dirty="0"/>
              <a:t>Click to edit Master text styles</a:t>
            </a:r>
          </a:p>
        </p:txBody>
      </p:sp>
    </p:spTree>
    <p:extLst>
      <p:ext uri="{BB962C8B-B14F-4D97-AF65-F5344CB8AC3E}">
        <p14:creationId xmlns:p14="http://schemas.microsoft.com/office/powerpoint/2010/main" val="2910413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0_Divider">
    <p:spTree>
      <p:nvGrpSpPr>
        <p:cNvPr id="1" name=""/>
        <p:cNvGrpSpPr/>
        <p:nvPr/>
      </p:nvGrpSpPr>
      <p:grpSpPr>
        <a:xfrm>
          <a:off x="0" y="0"/>
          <a:ext cx="0" cy="0"/>
          <a:chOff x="0" y="0"/>
          <a:chExt cx="0" cy="0"/>
        </a:xfrm>
      </p:grpSpPr>
      <p:pic>
        <p:nvPicPr>
          <p:cNvPr id="6" name="Picture 5" descr="Background7-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8072"/>
          </a:xfrm>
          <a:prstGeom prst="rect">
            <a:avLst/>
          </a:prstGeom>
        </p:spPr>
      </p:pic>
      <p:sp>
        <p:nvSpPr>
          <p:cNvPr id="7" name="Text Placeholder 6"/>
          <p:cNvSpPr>
            <a:spLocks noGrp="1"/>
          </p:cNvSpPr>
          <p:nvPr>
            <p:ph type="body" sz="quarter" idx="10"/>
          </p:nvPr>
        </p:nvSpPr>
        <p:spPr>
          <a:xfrm>
            <a:off x="455612" y="1880653"/>
            <a:ext cx="7363869" cy="2894007"/>
          </a:xfrm>
        </p:spPr>
        <p:txBody>
          <a:bodyPr lIns="0" tIns="0" rIns="0" bIns="0">
            <a:noAutofit/>
          </a:bodyPr>
          <a:lstStyle>
            <a:lvl1pPr marL="0" indent="0">
              <a:lnSpc>
                <a:spcPts val="6400"/>
              </a:lnSpc>
              <a:spcBef>
                <a:spcPts val="0"/>
              </a:spcBef>
              <a:buNone/>
              <a:defRPr sz="6000">
                <a:solidFill>
                  <a:srgbClr val="FFFFFF"/>
                </a:solidFill>
              </a:defRPr>
            </a:lvl1pPr>
          </a:lstStyle>
          <a:p>
            <a:pPr lvl="0"/>
            <a:r>
              <a:rPr lang="en-US" dirty="0"/>
              <a:t>Click to edit Master text styles</a:t>
            </a:r>
          </a:p>
        </p:txBody>
      </p:sp>
    </p:spTree>
    <p:extLst>
      <p:ext uri="{BB962C8B-B14F-4D97-AF65-F5344CB8AC3E}">
        <p14:creationId xmlns:p14="http://schemas.microsoft.com/office/powerpoint/2010/main" val="12778378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1_Divider">
    <p:spTree>
      <p:nvGrpSpPr>
        <p:cNvPr id="1" name=""/>
        <p:cNvGrpSpPr/>
        <p:nvPr/>
      </p:nvGrpSpPr>
      <p:grpSpPr>
        <a:xfrm>
          <a:off x="0" y="0"/>
          <a:ext cx="0" cy="0"/>
          <a:chOff x="0" y="0"/>
          <a:chExt cx="0" cy="0"/>
        </a:xfrm>
      </p:grpSpPr>
      <p:pic>
        <p:nvPicPr>
          <p:cNvPr id="4" name="Picture 3" descr="Background2-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8072"/>
          </a:xfrm>
          <a:prstGeom prst="rect">
            <a:avLst/>
          </a:prstGeom>
        </p:spPr>
      </p:pic>
      <p:sp>
        <p:nvSpPr>
          <p:cNvPr id="7" name="Text Placeholder 6"/>
          <p:cNvSpPr>
            <a:spLocks noGrp="1"/>
          </p:cNvSpPr>
          <p:nvPr>
            <p:ph type="body" sz="quarter" idx="10"/>
          </p:nvPr>
        </p:nvSpPr>
        <p:spPr>
          <a:xfrm>
            <a:off x="455612" y="1880653"/>
            <a:ext cx="7363869" cy="2894007"/>
          </a:xfrm>
        </p:spPr>
        <p:txBody>
          <a:bodyPr lIns="0" tIns="0" rIns="0" bIns="0">
            <a:noAutofit/>
          </a:bodyPr>
          <a:lstStyle>
            <a:lvl1pPr marL="0" indent="0">
              <a:lnSpc>
                <a:spcPts val="6400"/>
              </a:lnSpc>
              <a:spcBef>
                <a:spcPts val="0"/>
              </a:spcBef>
              <a:buNone/>
              <a:defRPr sz="6000">
                <a:solidFill>
                  <a:srgbClr val="FFFFFF"/>
                </a:solidFill>
              </a:defRPr>
            </a:lvl1pPr>
          </a:lstStyle>
          <a:p>
            <a:pPr lvl="0"/>
            <a:r>
              <a:rPr lang="en-US" dirty="0"/>
              <a:t>Click to edit Master text styles</a:t>
            </a:r>
          </a:p>
        </p:txBody>
      </p:sp>
    </p:spTree>
    <p:extLst>
      <p:ext uri="{BB962C8B-B14F-4D97-AF65-F5344CB8AC3E}">
        <p14:creationId xmlns:p14="http://schemas.microsoft.com/office/powerpoint/2010/main" val="28599137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pic>
        <p:nvPicPr>
          <p:cNvPr id="4" name="Picture 3" descr="Background1-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9144000" cy="5148072"/>
          </a:xfrm>
          <a:prstGeom prst="rect">
            <a:avLst/>
          </a:prstGeom>
        </p:spPr>
      </p:pic>
      <p:sp>
        <p:nvSpPr>
          <p:cNvPr id="2" name="Title 1"/>
          <p:cNvSpPr>
            <a:spLocks noGrp="1"/>
          </p:cNvSpPr>
          <p:nvPr>
            <p:ph type="ctrTitle"/>
          </p:nvPr>
        </p:nvSpPr>
        <p:spPr>
          <a:xfrm>
            <a:off x="568570" y="1956912"/>
            <a:ext cx="6015892" cy="1495771"/>
          </a:xfrm>
        </p:spPr>
        <p:txBody>
          <a:bodyPr lIns="0" tIns="0" rIns="0" bIns="0" anchor="t">
            <a:noAutofit/>
          </a:bodyPr>
          <a:lstStyle>
            <a:lvl1pPr algn="l">
              <a:lnSpc>
                <a:spcPts val="5200"/>
              </a:lnSpc>
              <a:defRPr sz="48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598186" y="3520440"/>
            <a:ext cx="6400800" cy="1314450"/>
          </a:xfrm>
        </p:spPr>
        <p:txBody>
          <a:bodyPr lIns="0" tIns="0" rIns="0" bIns="0">
            <a:noAutofit/>
          </a:bodyPr>
          <a:lstStyle>
            <a:lvl1pPr marL="0" indent="0" algn="l">
              <a:lnSpc>
                <a:spcPts val="1800"/>
              </a:lnSpc>
              <a:spcBef>
                <a:spcPts val="0"/>
              </a:spcBef>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8" name="Picture 7" descr="CIMA_KO_Large.pn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49263" y="476251"/>
            <a:ext cx="1189756" cy="496618"/>
          </a:xfrm>
          <a:prstGeom prst="rect">
            <a:avLst/>
          </a:prstGeom>
        </p:spPr>
      </p:pic>
    </p:spTree>
    <p:extLst>
      <p:ext uri="{BB962C8B-B14F-4D97-AF65-F5344CB8AC3E}">
        <p14:creationId xmlns:p14="http://schemas.microsoft.com/office/powerpoint/2010/main" val="28814927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2_Divider">
    <p:bg>
      <p:bgPr>
        <a:solidFill>
          <a:schemeClr val="tx2"/>
        </a:solid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455612" y="1880653"/>
            <a:ext cx="7363869" cy="2894007"/>
          </a:xfrm>
        </p:spPr>
        <p:txBody>
          <a:bodyPr lIns="0" tIns="0" rIns="0" bIns="0">
            <a:noAutofit/>
          </a:bodyPr>
          <a:lstStyle>
            <a:lvl1pPr marL="0" indent="0">
              <a:lnSpc>
                <a:spcPts val="6400"/>
              </a:lnSpc>
              <a:spcBef>
                <a:spcPts val="0"/>
              </a:spcBef>
              <a:buNone/>
              <a:defRPr sz="6000">
                <a:solidFill>
                  <a:srgbClr val="FFFFFF"/>
                </a:solidFill>
              </a:defRPr>
            </a:lvl1pPr>
          </a:lstStyle>
          <a:p>
            <a:pPr lvl="0"/>
            <a:r>
              <a:rPr lang="en-US" dirty="0"/>
              <a:t>Click to edit Master text styles</a:t>
            </a:r>
          </a:p>
        </p:txBody>
      </p:sp>
    </p:spTree>
    <p:extLst>
      <p:ext uri="{BB962C8B-B14F-4D97-AF65-F5344CB8AC3E}">
        <p14:creationId xmlns:p14="http://schemas.microsoft.com/office/powerpoint/2010/main" val="41089319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3_Divider">
    <p:spTree>
      <p:nvGrpSpPr>
        <p:cNvPr id="1" name=""/>
        <p:cNvGrpSpPr/>
        <p:nvPr/>
      </p:nvGrpSpPr>
      <p:grpSpPr>
        <a:xfrm>
          <a:off x="0" y="0"/>
          <a:ext cx="0" cy="0"/>
          <a:chOff x="0" y="0"/>
          <a:chExt cx="0" cy="0"/>
        </a:xfrm>
      </p:grpSpPr>
      <p:pic>
        <p:nvPicPr>
          <p:cNvPr id="4" name="Picture 3" descr="Background2-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8072"/>
          </a:xfrm>
          <a:prstGeom prst="rect">
            <a:avLst/>
          </a:prstGeom>
        </p:spPr>
      </p:pic>
      <p:pic>
        <p:nvPicPr>
          <p:cNvPr id="5" name="Picture 4" descr="Association_KO.pn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07712" y="528741"/>
            <a:ext cx="1394460" cy="419586"/>
          </a:xfrm>
          <a:prstGeom prst="rect">
            <a:avLst/>
          </a:prstGeom>
        </p:spPr>
      </p:pic>
      <p:sp>
        <p:nvSpPr>
          <p:cNvPr id="2" name="TextBox 1"/>
          <p:cNvSpPr txBox="1"/>
          <p:nvPr userDrawn="1"/>
        </p:nvSpPr>
        <p:spPr>
          <a:xfrm>
            <a:off x="455613" y="3374008"/>
            <a:ext cx="5789903" cy="1138773"/>
          </a:xfrm>
          <a:prstGeom prst="rect">
            <a:avLst/>
          </a:prstGeom>
          <a:noFill/>
        </p:spPr>
        <p:txBody>
          <a:bodyPr wrap="square" lIns="0" tIns="0" bIns="0" rtlCol="0">
            <a:noAutofit/>
          </a:bodyPr>
          <a:lstStyle/>
          <a:p>
            <a:r>
              <a:rPr lang="en-US" sz="6800" dirty="0">
                <a:solidFill>
                  <a:srgbClr val="FFFFFF"/>
                </a:solidFill>
              </a:rPr>
              <a:t>Thank you</a:t>
            </a:r>
          </a:p>
        </p:txBody>
      </p:sp>
    </p:spTree>
    <p:extLst>
      <p:ext uri="{BB962C8B-B14F-4D97-AF65-F5344CB8AC3E}">
        <p14:creationId xmlns:p14="http://schemas.microsoft.com/office/powerpoint/2010/main" val="30400854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4_Divider">
    <p:bg>
      <p:bgPr>
        <a:solidFill>
          <a:schemeClr val="tx2"/>
        </a:solidFill>
        <a:effectLst/>
      </p:bgPr>
    </p:bg>
    <p:spTree>
      <p:nvGrpSpPr>
        <p:cNvPr id="1" name=""/>
        <p:cNvGrpSpPr/>
        <p:nvPr/>
      </p:nvGrpSpPr>
      <p:grpSpPr>
        <a:xfrm>
          <a:off x="0" y="0"/>
          <a:ext cx="0" cy="0"/>
          <a:chOff x="0" y="0"/>
          <a:chExt cx="0" cy="0"/>
        </a:xfrm>
      </p:grpSpPr>
      <p:pic>
        <p:nvPicPr>
          <p:cNvPr id="5" name="Picture 4" descr="Association_KO.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07712" y="528741"/>
            <a:ext cx="1394460" cy="419586"/>
          </a:xfrm>
          <a:prstGeom prst="rect">
            <a:avLst/>
          </a:prstGeom>
        </p:spPr>
      </p:pic>
      <p:sp>
        <p:nvSpPr>
          <p:cNvPr id="2" name="TextBox 1"/>
          <p:cNvSpPr txBox="1"/>
          <p:nvPr userDrawn="1"/>
        </p:nvSpPr>
        <p:spPr>
          <a:xfrm>
            <a:off x="455613" y="2289126"/>
            <a:ext cx="5789903" cy="1138773"/>
          </a:xfrm>
          <a:prstGeom prst="rect">
            <a:avLst/>
          </a:prstGeom>
          <a:noFill/>
        </p:spPr>
        <p:txBody>
          <a:bodyPr wrap="square" lIns="0" tIns="0" bIns="0" rtlCol="0">
            <a:noAutofit/>
          </a:bodyPr>
          <a:lstStyle/>
          <a:p>
            <a:r>
              <a:rPr lang="en-US" sz="6800" dirty="0">
                <a:solidFill>
                  <a:srgbClr val="FFFFFF"/>
                </a:solidFill>
              </a:rPr>
              <a:t>Thank you</a:t>
            </a:r>
          </a:p>
        </p:txBody>
      </p:sp>
    </p:spTree>
    <p:extLst>
      <p:ext uri="{BB962C8B-B14F-4D97-AF65-F5344CB8AC3E}">
        <p14:creationId xmlns:p14="http://schemas.microsoft.com/office/powerpoint/2010/main" val="33971044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5_Divider">
    <p:spTree>
      <p:nvGrpSpPr>
        <p:cNvPr id="1" name=""/>
        <p:cNvGrpSpPr/>
        <p:nvPr/>
      </p:nvGrpSpPr>
      <p:grpSpPr>
        <a:xfrm>
          <a:off x="0" y="0"/>
          <a:ext cx="0" cy="0"/>
          <a:chOff x="0" y="0"/>
          <a:chExt cx="0" cy="0"/>
        </a:xfrm>
      </p:grpSpPr>
      <p:pic>
        <p:nvPicPr>
          <p:cNvPr id="4" name="Picture 3" descr="Background2-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8072"/>
          </a:xfrm>
          <a:prstGeom prst="rect">
            <a:avLst/>
          </a:prstGeom>
        </p:spPr>
      </p:pic>
      <p:sp>
        <p:nvSpPr>
          <p:cNvPr id="2" name="TextBox 1"/>
          <p:cNvSpPr txBox="1"/>
          <p:nvPr userDrawn="1"/>
        </p:nvSpPr>
        <p:spPr>
          <a:xfrm>
            <a:off x="455613" y="3374008"/>
            <a:ext cx="5789903" cy="1138773"/>
          </a:xfrm>
          <a:prstGeom prst="rect">
            <a:avLst/>
          </a:prstGeom>
          <a:noFill/>
        </p:spPr>
        <p:txBody>
          <a:bodyPr wrap="square" lIns="0" tIns="0" bIns="0" rtlCol="0">
            <a:noAutofit/>
          </a:bodyPr>
          <a:lstStyle/>
          <a:p>
            <a:r>
              <a:rPr lang="en-US" sz="6800" dirty="0">
                <a:solidFill>
                  <a:srgbClr val="FFFFFF"/>
                </a:solidFill>
              </a:rPr>
              <a:t>Thank you</a:t>
            </a:r>
          </a:p>
        </p:txBody>
      </p:sp>
      <p:pic>
        <p:nvPicPr>
          <p:cNvPr id="6" name="Picture 5" descr="CIMA_KO_Large.pn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49263" y="476251"/>
            <a:ext cx="1189756" cy="496618"/>
          </a:xfrm>
          <a:prstGeom prst="rect">
            <a:avLst/>
          </a:prstGeom>
        </p:spPr>
      </p:pic>
    </p:spTree>
    <p:extLst>
      <p:ext uri="{BB962C8B-B14F-4D97-AF65-F5344CB8AC3E}">
        <p14:creationId xmlns:p14="http://schemas.microsoft.com/office/powerpoint/2010/main" val="15028151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6_Divider">
    <p:bg>
      <p:bgPr>
        <a:solidFill>
          <a:schemeClr val="tx2"/>
        </a:solidFill>
        <a:effectLst/>
      </p:bgPr>
    </p:bg>
    <p:spTree>
      <p:nvGrpSpPr>
        <p:cNvPr id="1" name=""/>
        <p:cNvGrpSpPr/>
        <p:nvPr/>
      </p:nvGrpSpPr>
      <p:grpSpPr>
        <a:xfrm>
          <a:off x="0" y="0"/>
          <a:ext cx="0" cy="0"/>
          <a:chOff x="0" y="0"/>
          <a:chExt cx="0" cy="0"/>
        </a:xfrm>
      </p:grpSpPr>
      <p:sp>
        <p:nvSpPr>
          <p:cNvPr id="2" name="TextBox 1"/>
          <p:cNvSpPr txBox="1"/>
          <p:nvPr userDrawn="1"/>
        </p:nvSpPr>
        <p:spPr>
          <a:xfrm>
            <a:off x="455613" y="3374008"/>
            <a:ext cx="5789903" cy="1138773"/>
          </a:xfrm>
          <a:prstGeom prst="rect">
            <a:avLst/>
          </a:prstGeom>
          <a:noFill/>
        </p:spPr>
        <p:txBody>
          <a:bodyPr wrap="square" lIns="0" tIns="0" bIns="0" rtlCol="0">
            <a:noAutofit/>
          </a:bodyPr>
          <a:lstStyle/>
          <a:p>
            <a:r>
              <a:rPr lang="en-US" sz="6800" dirty="0">
                <a:solidFill>
                  <a:srgbClr val="FFFFFF"/>
                </a:solidFill>
              </a:rPr>
              <a:t>Thank you</a:t>
            </a:r>
          </a:p>
        </p:txBody>
      </p:sp>
      <p:pic>
        <p:nvPicPr>
          <p:cNvPr id="4" name="Picture 3" descr="CIMA_KO_Large.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49263" y="476251"/>
            <a:ext cx="1189756" cy="496618"/>
          </a:xfrm>
          <a:prstGeom prst="rect">
            <a:avLst/>
          </a:prstGeom>
        </p:spPr>
      </p:pic>
    </p:spTree>
    <p:extLst>
      <p:ext uri="{BB962C8B-B14F-4D97-AF65-F5344CB8AC3E}">
        <p14:creationId xmlns:p14="http://schemas.microsoft.com/office/powerpoint/2010/main" val="35527447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7_Divider">
    <p:spTree>
      <p:nvGrpSpPr>
        <p:cNvPr id="1" name=""/>
        <p:cNvGrpSpPr/>
        <p:nvPr/>
      </p:nvGrpSpPr>
      <p:grpSpPr>
        <a:xfrm>
          <a:off x="0" y="0"/>
          <a:ext cx="0" cy="0"/>
          <a:chOff x="0" y="0"/>
          <a:chExt cx="0" cy="0"/>
        </a:xfrm>
      </p:grpSpPr>
      <p:pic>
        <p:nvPicPr>
          <p:cNvPr id="4" name="Picture 3" descr="Background2-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8072"/>
          </a:xfrm>
          <a:prstGeom prst="rect">
            <a:avLst/>
          </a:prstGeom>
        </p:spPr>
      </p:pic>
      <p:sp>
        <p:nvSpPr>
          <p:cNvPr id="2" name="TextBox 1"/>
          <p:cNvSpPr txBox="1"/>
          <p:nvPr userDrawn="1"/>
        </p:nvSpPr>
        <p:spPr>
          <a:xfrm>
            <a:off x="455613" y="3374008"/>
            <a:ext cx="5789903" cy="1138773"/>
          </a:xfrm>
          <a:prstGeom prst="rect">
            <a:avLst/>
          </a:prstGeom>
          <a:noFill/>
        </p:spPr>
        <p:txBody>
          <a:bodyPr wrap="square" lIns="0" tIns="0" bIns="0" rtlCol="0">
            <a:noAutofit/>
          </a:bodyPr>
          <a:lstStyle/>
          <a:p>
            <a:r>
              <a:rPr lang="en-US" sz="6800" dirty="0">
                <a:solidFill>
                  <a:srgbClr val="FFFFFF"/>
                </a:solidFill>
              </a:rPr>
              <a:t>Thank you</a:t>
            </a:r>
          </a:p>
        </p:txBody>
      </p:sp>
      <p:pic>
        <p:nvPicPr>
          <p:cNvPr id="5" name="Picture 4" descr="AICPA_KO.pn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49262" y="512793"/>
            <a:ext cx="1237681" cy="460076"/>
          </a:xfrm>
          <a:prstGeom prst="rect">
            <a:avLst/>
          </a:prstGeom>
        </p:spPr>
      </p:pic>
    </p:spTree>
    <p:extLst>
      <p:ext uri="{BB962C8B-B14F-4D97-AF65-F5344CB8AC3E}">
        <p14:creationId xmlns:p14="http://schemas.microsoft.com/office/powerpoint/2010/main" val="4546041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8_Divider">
    <p:bg>
      <p:bgPr>
        <a:solidFill>
          <a:schemeClr val="tx2"/>
        </a:solidFill>
        <a:effectLst/>
      </p:bgPr>
    </p:bg>
    <p:spTree>
      <p:nvGrpSpPr>
        <p:cNvPr id="1" name=""/>
        <p:cNvGrpSpPr/>
        <p:nvPr/>
      </p:nvGrpSpPr>
      <p:grpSpPr>
        <a:xfrm>
          <a:off x="0" y="0"/>
          <a:ext cx="0" cy="0"/>
          <a:chOff x="0" y="0"/>
          <a:chExt cx="0" cy="0"/>
        </a:xfrm>
      </p:grpSpPr>
      <p:sp>
        <p:nvSpPr>
          <p:cNvPr id="2" name="TextBox 1"/>
          <p:cNvSpPr txBox="1"/>
          <p:nvPr userDrawn="1"/>
        </p:nvSpPr>
        <p:spPr>
          <a:xfrm>
            <a:off x="455613" y="3374008"/>
            <a:ext cx="5789903" cy="1138773"/>
          </a:xfrm>
          <a:prstGeom prst="rect">
            <a:avLst/>
          </a:prstGeom>
          <a:noFill/>
        </p:spPr>
        <p:txBody>
          <a:bodyPr wrap="square" lIns="0" tIns="0" bIns="0" rtlCol="0">
            <a:noAutofit/>
          </a:bodyPr>
          <a:lstStyle/>
          <a:p>
            <a:r>
              <a:rPr lang="en-US" sz="6800" dirty="0">
                <a:solidFill>
                  <a:srgbClr val="FFFFFF"/>
                </a:solidFill>
              </a:rPr>
              <a:t>Thank you</a:t>
            </a:r>
          </a:p>
        </p:txBody>
      </p:sp>
      <p:pic>
        <p:nvPicPr>
          <p:cNvPr id="5" name="Picture 4" descr="AICPA_KO.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49262" y="512793"/>
            <a:ext cx="1237681" cy="460076"/>
          </a:xfrm>
          <a:prstGeom prst="rect">
            <a:avLst/>
          </a:prstGeom>
        </p:spPr>
      </p:pic>
    </p:spTree>
    <p:extLst>
      <p:ext uri="{BB962C8B-B14F-4D97-AF65-F5344CB8AC3E}">
        <p14:creationId xmlns:p14="http://schemas.microsoft.com/office/powerpoint/2010/main" val="16970372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One Box_Pres">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304800" y="285750"/>
            <a:ext cx="8534400" cy="571500"/>
          </a:xfrm>
          <a:prstGeom prst="rect">
            <a:avLst/>
          </a:prstGeom>
        </p:spPr>
        <p:txBody>
          <a:bodyPr lIns="45720" rIns="45720" anchor="ctr">
            <a:noAutofit/>
          </a:bodyPr>
          <a:lstStyle>
            <a:lvl1pPr algn="l">
              <a:defRPr sz="2100" b="1" baseline="0">
                <a:solidFill>
                  <a:schemeClr val="tx1"/>
                </a:solidFill>
                <a:latin typeface="+mj-lt"/>
                <a:cs typeface="Arial" pitchFamily="34" charset="0"/>
              </a:defRPr>
            </a:lvl1pPr>
          </a:lstStyle>
          <a:p>
            <a:r>
              <a:rPr lang="en-US" dirty="0"/>
              <a:t>Summarize main idea; sentence case (28 </a:t>
            </a:r>
            <a:r>
              <a:rPr lang="en-US" dirty="0" err="1"/>
              <a:t>pt</a:t>
            </a:r>
            <a:r>
              <a:rPr lang="en-US" dirty="0"/>
              <a:t> Arial)</a:t>
            </a:r>
          </a:p>
        </p:txBody>
      </p:sp>
      <p:sp>
        <p:nvSpPr>
          <p:cNvPr id="7" name="Content Placeholder 2"/>
          <p:cNvSpPr>
            <a:spLocks noGrp="1"/>
          </p:cNvSpPr>
          <p:nvPr>
            <p:ph idx="1" hasCustomPrompt="1"/>
          </p:nvPr>
        </p:nvSpPr>
        <p:spPr>
          <a:xfrm>
            <a:off x="304800" y="1114425"/>
            <a:ext cx="8534400" cy="3607401"/>
          </a:xfrm>
          <a:prstGeom prst="rect">
            <a:avLst/>
          </a:prstGeom>
        </p:spPr>
        <p:txBody>
          <a:bodyPr lIns="45720" rIns="45720"/>
          <a:lstStyle>
            <a:lvl1pPr marL="137160" indent="-137160">
              <a:spcBef>
                <a:spcPts val="675"/>
              </a:spcBef>
              <a:buClr>
                <a:schemeClr val="tx2"/>
              </a:buClr>
              <a:buFont typeface="Wingdings" pitchFamily="2" charset="2"/>
              <a:buChar char="§"/>
              <a:defRPr sz="1500" baseline="0">
                <a:solidFill>
                  <a:schemeClr val="tx2"/>
                </a:solidFill>
                <a:latin typeface="+mn-lt"/>
                <a:cs typeface="Arial" pitchFamily="34" charset="0"/>
              </a:defRPr>
            </a:lvl1pPr>
            <a:lvl2pPr marL="274320" indent="-137160">
              <a:spcBef>
                <a:spcPts val="150"/>
              </a:spcBef>
              <a:buClr>
                <a:schemeClr val="tx1">
                  <a:lumMod val="50000"/>
                  <a:lumOff val="50000"/>
                </a:schemeClr>
              </a:buClr>
              <a:buFont typeface="Wingdings" pitchFamily="2" charset="2"/>
              <a:buChar char="§"/>
              <a:defRPr sz="1350">
                <a:solidFill>
                  <a:schemeClr val="tx1"/>
                </a:solidFill>
                <a:latin typeface="+mn-lt"/>
                <a:cs typeface="Arial" pitchFamily="34" charset="0"/>
              </a:defRPr>
            </a:lvl2pPr>
            <a:lvl3pPr marL="411480" indent="-137160">
              <a:spcBef>
                <a:spcPts val="150"/>
              </a:spcBef>
              <a:buClr>
                <a:schemeClr val="tx1">
                  <a:lumMod val="50000"/>
                  <a:lumOff val="50000"/>
                </a:schemeClr>
              </a:buClr>
              <a:buFont typeface="Symbol" pitchFamily="18" charset="2"/>
              <a:buChar char="-"/>
              <a:defRPr sz="1200">
                <a:solidFill>
                  <a:schemeClr val="tx1"/>
                </a:solidFill>
                <a:latin typeface="+mn-lt"/>
                <a:cs typeface="Arial" pitchFamily="34" charset="0"/>
              </a:defRPr>
            </a:lvl3pPr>
            <a:lvl4pPr marL="548640" indent="-137160">
              <a:spcBef>
                <a:spcPts val="150"/>
              </a:spcBef>
              <a:defRPr sz="788">
                <a:solidFill>
                  <a:schemeClr val="tx1"/>
                </a:solidFill>
                <a:latin typeface="Arial" pitchFamily="34" charset="0"/>
                <a:cs typeface="Arial" pitchFamily="34" charset="0"/>
              </a:defRPr>
            </a:lvl4pPr>
            <a:lvl5pPr marL="685800" indent="-137160">
              <a:spcBef>
                <a:spcPts val="150"/>
              </a:spcBef>
              <a:defRPr sz="788">
                <a:solidFill>
                  <a:schemeClr val="tx1"/>
                </a:solidFill>
                <a:latin typeface="Arial" pitchFamily="34" charset="0"/>
                <a:cs typeface="Arial" pitchFamily="34" charset="0"/>
              </a:defRPr>
            </a:lvl5pPr>
          </a:lstStyle>
          <a:p>
            <a:pPr lvl="0"/>
            <a:r>
              <a:rPr lang="en-US" dirty="0"/>
              <a:t>FIRST ORDER TEXT: 20 </a:t>
            </a:r>
            <a:r>
              <a:rPr lang="en-US" dirty="0" err="1"/>
              <a:t>pt</a:t>
            </a:r>
            <a:r>
              <a:rPr lang="en-US" dirty="0"/>
              <a:t> Arial, bold, blue, bulleted. Spacing: 9 </a:t>
            </a:r>
            <a:r>
              <a:rPr lang="en-US" dirty="0" err="1"/>
              <a:t>pt</a:t>
            </a:r>
            <a:r>
              <a:rPr lang="en-US" dirty="0"/>
              <a:t> before, 0 </a:t>
            </a:r>
            <a:r>
              <a:rPr lang="en-US" dirty="0" err="1"/>
              <a:t>pt</a:t>
            </a:r>
            <a:r>
              <a:rPr lang="en-US" dirty="0"/>
              <a:t> after. Indentation: 0.2’’ before, 0’’ hanging. </a:t>
            </a:r>
            <a:br>
              <a:rPr lang="en-US" dirty="0"/>
            </a:br>
            <a:r>
              <a:rPr lang="en-US" dirty="0"/>
              <a:t>SECOND ORDER TEXT: 18 </a:t>
            </a:r>
            <a:r>
              <a:rPr lang="en-US" dirty="0" err="1"/>
              <a:t>pt</a:t>
            </a:r>
            <a:r>
              <a:rPr lang="en-US" dirty="0"/>
              <a:t> Arial, regular, black, bulleted. Spacing: 2 </a:t>
            </a:r>
            <a:r>
              <a:rPr lang="en-US" dirty="0" err="1"/>
              <a:t>pt</a:t>
            </a:r>
            <a:r>
              <a:rPr lang="en-US" dirty="0"/>
              <a:t> before, 0 </a:t>
            </a:r>
            <a:r>
              <a:rPr lang="en-US" dirty="0" err="1"/>
              <a:t>pt</a:t>
            </a:r>
            <a:r>
              <a:rPr lang="en-US" dirty="0"/>
              <a:t> after. Increase indentation by 0.2’’, keep hanging on 0.2’’</a:t>
            </a:r>
            <a:br>
              <a:rPr lang="en-US" dirty="0"/>
            </a:br>
            <a:r>
              <a:rPr lang="en-US" dirty="0"/>
              <a:t>SUBSEQUENT ORDERS: 16 </a:t>
            </a:r>
            <a:r>
              <a:rPr lang="en-US" dirty="0" err="1"/>
              <a:t>pt</a:t>
            </a:r>
            <a:r>
              <a:rPr lang="en-US" dirty="0"/>
              <a:t> Arial, regular, black, bulleted</a:t>
            </a:r>
          </a:p>
          <a:p>
            <a:pPr lvl="1"/>
            <a:r>
              <a:rPr lang="en-US" dirty="0"/>
              <a:t>18 </a:t>
            </a:r>
            <a:r>
              <a:rPr lang="en-US" dirty="0" err="1"/>
              <a:t>pt</a:t>
            </a:r>
            <a:r>
              <a:rPr lang="en-US" dirty="0"/>
              <a:t> Arial, regular, bulleted</a:t>
            </a:r>
          </a:p>
          <a:p>
            <a:pPr lvl="2"/>
            <a:r>
              <a:rPr lang="en-US" dirty="0"/>
              <a:t>16 </a:t>
            </a:r>
            <a:r>
              <a:rPr lang="en-US" dirty="0" err="1"/>
              <a:t>pt</a:t>
            </a:r>
            <a:r>
              <a:rPr lang="en-US" dirty="0"/>
              <a:t> Arial, regular, bulleted</a:t>
            </a:r>
          </a:p>
        </p:txBody>
      </p:sp>
      <p:sp>
        <p:nvSpPr>
          <p:cNvPr id="8" name="Text Placeholder 7"/>
          <p:cNvSpPr>
            <a:spLocks noGrp="1"/>
          </p:cNvSpPr>
          <p:nvPr>
            <p:ph type="body" sz="quarter" idx="10" hasCustomPrompt="1"/>
          </p:nvPr>
        </p:nvSpPr>
        <p:spPr>
          <a:xfrm>
            <a:off x="304800" y="4743450"/>
            <a:ext cx="8534400" cy="171450"/>
          </a:xfrm>
          <a:prstGeom prst="rect">
            <a:avLst/>
          </a:prstGeom>
        </p:spPr>
        <p:txBody>
          <a:bodyPr lIns="0" tIns="45720" rIns="0" bIns="45720" anchor="ctr"/>
          <a:lstStyle>
            <a:lvl1pPr marL="0" indent="0">
              <a:buNone/>
              <a:defRPr sz="600" b="0" i="1">
                <a:solidFill>
                  <a:schemeClr val="tx1"/>
                </a:solidFill>
                <a:latin typeface="Arial" pitchFamily="34" charset="0"/>
                <a:cs typeface="Arial" pitchFamily="34" charset="0"/>
              </a:defRPr>
            </a:lvl1pPr>
            <a:lvl2pPr>
              <a:defRPr sz="600" i="1">
                <a:solidFill>
                  <a:srgbClr val="002060"/>
                </a:solidFill>
                <a:latin typeface="+mn-lt"/>
              </a:defRPr>
            </a:lvl2pPr>
            <a:lvl3pPr>
              <a:defRPr sz="600" i="1">
                <a:solidFill>
                  <a:srgbClr val="002060"/>
                </a:solidFill>
                <a:latin typeface="+mn-lt"/>
              </a:defRPr>
            </a:lvl3pPr>
            <a:lvl4pPr>
              <a:defRPr sz="600" i="1">
                <a:solidFill>
                  <a:srgbClr val="002060"/>
                </a:solidFill>
                <a:latin typeface="+mn-lt"/>
              </a:defRPr>
            </a:lvl4pPr>
            <a:lvl5pPr>
              <a:defRPr sz="600" i="1">
                <a:solidFill>
                  <a:srgbClr val="002060"/>
                </a:solidFill>
                <a:latin typeface="+mn-lt"/>
              </a:defRPr>
            </a:lvl5pPr>
          </a:lstStyle>
          <a:p>
            <a:pPr lvl="0"/>
            <a:r>
              <a:rPr lang="en-US" dirty="0"/>
              <a:t>References:</a:t>
            </a:r>
          </a:p>
        </p:txBody>
      </p:sp>
      <p:sp>
        <p:nvSpPr>
          <p:cNvPr id="5" name="TextBox 4"/>
          <p:cNvSpPr txBox="1"/>
          <p:nvPr userDrawn="1"/>
        </p:nvSpPr>
        <p:spPr>
          <a:xfrm>
            <a:off x="3124200" y="-1657350"/>
            <a:ext cx="2819400" cy="514350"/>
          </a:xfrm>
          <a:prstGeom prst="rect">
            <a:avLst/>
          </a:prstGeom>
          <a:solidFill>
            <a:schemeClr val="tx1"/>
          </a:solidFill>
        </p:spPr>
        <p:txBody>
          <a:bodyPr wrap="square" lIns="34290" rIns="34290" rtlCol="0" anchor="ctr">
            <a:noAutofit/>
          </a:bodyPr>
          <a:lstStyle/>
          <a:p>
            <a:pPr algn="ctr"/>
            <a:r>
              <a:rPr lang="en-US" sz="900" b="1" dirty="0">
                <a:solidFill>
                  <a:schemeClr val="tx2"/>
                </a:solidFill>
                <a:latin typeface="+mn-lt"/>
              </a:rPr>
              <a:t>This</a:t>
            </a:r>
            <a:r>
              <a:rPr lang="en-US" sz="900" b="1" baseline="0" dirty="0">
                <a:solidFill>
                  <a:schemeClr val="tx2"/>
                </a:solidFill>
                <a:latin typeface="+mn-lt"/>
              </a:rPr>
              <a:t> text box is located above the slide to enable extended scrolling without turning the page</a:t>
            </a:r>
            <a:endParaRPr lang="en-US" sz="900" b="1" dirty="0">
              <a:solidFill>
                <a:schemeClr val="tx2"/>
              </a:solidFill>
              <a:latin typeface="+mn-lt"/>
            </a:endParaRPr>
          </a:p>
        </p:txBody>
      </p:sp>
      <p:sp>
        <p:nvSpPr>
          <p:cNvPr id="9" name="TextBox 8"/>
          <p:cNvSpPr txBox="1"/>
          <p:nvPr userDrawn="1"/>
        </p:nvSpPr>
        <p:spPr>
          <a:xfrm>
            <a:off x="3124200" y="6457950"/>
            <a:ext cx="2819400" cy="514350"/>
          </a:xfrm>
          <a:prstGeom prst="rect">
            <a:avLst/>
          </a:prstGeom>
          <a:solidFill>
            <a:schemeClr val="tx1"/>
          </a:solidFill>
        </p:spPr>
        <p:txBody>
          <a:bodyPr wrap="square" lIns="34290" rIns="34290" rtlCol="0" anchor="ctr">
            <a:noAutofit/>
          </a:bodyPr>
          <a:lstStyle/>
          <a:p>
            <a:pPr algn="ctr"/>
            <a:r>
              <a:rPr lang="en-US" sz="900" b="1" dirty="0">
                <a:solidFill>
                  <a:schemeClr val="tx2"/>
                </a:solidFill>
                <a:latin typeface="+mn-lt"/>
              </a:rPr>
              <a:t>This</a:t>
            </a:r>
            <a:r>
              <a:rPr lang="en-US" sz="900" b="1" baseline="0" dirty="0">
                <a:solidFill>
                  <a:schemeClr val="tx2"/>
                </a:solidFill>
                <a:latin typeface="+mn-lt"/>
              </a:rPr>
              <a:t> text box is located below the slide to enable extended scrolling without turning the page</a:t>
            </a:r>
            <a:endParaRPr lang="en-US" sz="900" b="1" dirty="0">
              <a:solidFill>
                <a:schemeClr val="tx2"/>
              </a:solidFill>
              <a:latin typeface="+mn-lt"/>
            </a:endParaRPr>
          </a:p>
        </p:txBody>
      </p:sp>
    </p:spTree>
    <p:extLst>
      <p:ext uri="{BB962C8B-B14F-4D97-AF65-F5344CB8AC3E}">
        <p14:creationId xmlns:p14="http://schemas.microsoft.com/office/powerpoint/2010/main" val="13820673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9551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0_Title Slide">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descr="CPA Web-right_ALL blk.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492126" y="4606529"/>
            <a:ext cx="1622425" cy="179784"/>
          </a:xfrm>
          <a:prstGeom prst="rect">
            <a:avLst/>
          </a:prstGeom>
          <a:noFill/>
          <a:ln w="9525">
            <a:noFill/>
            <a:miter lim="800000"/>
            <a:headEnd/>
            <a:tailEnd/>
          </a:ln>
        </p:spPr>
      </p:pic>
      <p:sp>
        <p:nvSpPr>
          <p:cNvPr id="5" name="Picture Placeholder 4"/>
          <p:cNvSpPr>
            <a:spLocks noGrp="1"/>
          </p:cNvSpPr>
          <p:nvPr>
            <p:ph type="pic" sz="quarter" idx="10"/>
          </p:nvPr>
        </p:nvSpPr>
        <p:spPr>
          <a:xfrm>
            <a:off x="314326" y="228600"/>
            <a:ext cx="8512175" cy="2340769"/>
          </a:xfrm>
          <a:prstGeom prst="rect">
            <a:avLst/>
          </a:prstGeom>
        </p:spPr>
        <p:txBody>
          <a:bodyPr vert="horz"/>
          <a:lstStyle/>
          <a:p>
            <a:pPr lvl="0"/>
            <a:endParaRPr lang="en-US" noProof="0" dirty="0"/>
          </a:p>
        </p:txBody>
      </p:sp>
    </p:spTree>
    <p:extLst>
      <p:ext uri="{BB962C8B-B14F-4D97-AF65-F5344CB8AC3E}">
        <p14:creationId xmlns:p14="http://schemas.microsoft.com/office/powerpoint/2010/main" val="1608142669"/>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7" name="Picture 6" descr="Background2-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8072"/>
          </a:xfrm>
          <a:prstGeom prst="rect">
            <a:avLst/>
          </a:prstGeom>
        </p:spPr>
      </p:pic>
      <p:sp>
        <p:nvSpPr>
          <p:cNvPr id="2" name="Title 1"/>
          <p:cNvSpPr>
            <a:spLocks noGrp="1"/>
          </p:cNvSpPr>
          <p:nvPr>
            <p:ph type="ctrTitle"/>
          </p:nvPr>
        </p:nvSpPr>
        <p:spPr>
          <a:xfrm>
            <a:off x="568570" y="1956912"/>
            <a:ext cx="6015892" cy="1495771"/>
          </a:xfrm>
        </p:spPr>
        <p:txBody>
          <a:bodyPr lIns="0" tIns="0" rIns="0" bIns="0" anchor="t">
            <a:noAutofit/>
          </a:bodyPr>
          <a:lstStyle>
            <a:lvl1pPr algn="l">
              <a:lnSpc>
                <a:spcPts val="5200"/>
              </a:lnSpc>
              <a:defRPr sz="48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598186" y="3520440"/>
            <a:ext cx="6400800" cy="1314450"/>
          </a:xfrm>
        </p:spPr>
        <p:txBody>
          <a:bodyPr lIns="0" tIns="0" rIns="0" bIns="0">
            <a:noAutofit/>
          </a:bodyPr>
          <a:lstStyle>
            <a:lvl1pPr marL="0" indent="0" algn="l">
              <a:lnSpc>
                <a:spcPts val="1800"/>
              </a:lnSpc>
              <a:spcBef>
                <a:spcPts val="0"/>
              </a:spcBef>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8" name="Picture 7" descr="Association_KO.pn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07712" y="528741"/>
            <a:ext cx="1394460" cy="419586"/>
          </a:xfrm>
          <a:prstGeom prst="rect">
            <a:avLst/>
          </a:prstGeom>
        </p:spPr>
      </p:pic>
    </p:spTree>
    <p:extLst>
      <p:ext uri="{BB962C8B-B14F-4D97-AF65-F5344CB8AC3E}">
        <p14:creationId xmlns:p14="http://schemas.microsoft.com/office/powerpoint/2010/main" val="7903265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pic>
        <p:nvPicPr>
          <p:cNvPr id="7" name="Picture 6" descr="Background2-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8072"/>
          </a:xfrm>
          <a:prstGeom prst="rect">
            <a:avLst/>
          </a:prstGeom>
        </p:spPr>
      </p:pic>
      <p:sp>
        <p:nvSpPr>
          <p:cNvPr id="2" name="Title 1"/>
          <p:cNvSpPr>
            <a:spLocks noGrp="1"/>
          </p:cNvSpPr>
          <p:nvPr>
            <p:ph type="ctrTitle"/>
          </p:nvPr>
        </p:nvSpPr>
        <p:spPr>
          <a:xfrm>
            <a:off x="568570" y="1956912"/>
            <a:ext cx="6015892" cy="1495771"/>
          </a:xfrm>
        </p:spPr>
        <p:txBody>
          <a:bodyPr lIns="0" tIns="0" rIns="0" bIns="0" anchor="t">
            <a:noAutofit/>
          </a:bodyPr>
          <a:lstStyle>
            <a:lvl1pPr algn="l">
              <a:lnSpc>
                <a:spcPts val="5200"/>
              </a:lnSpc>
              <a:defRPr sz="48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598186" y="3520440"/>
            <a:ext cx="6400800" cy="1314450"/>
          </a:xfrm>
        </p:spPr>
        <p:txBody>
          <a:bodyPr lIns="0" tIns="0" rIns="0" bIns="0">
            <a:noAutofit/>
          </a:bodyPr>
          <a:lstStyle>
            <a:lvl1pPr marL="0" indent="0" algn="l">
              <a:lnSpc>
                <a:spcPts val="1800"/>
              </a:lnSpc>
              <a:spcBef>
                <a:spcPts val="0"/>
              </a:spcBef>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6" name="Picture 5" descr="AICPA_KO.pn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49262" y="512793"/>
            <a:ext cx="1237681" cy="460076"/>
          </a:xfrm>
          <a:prstGeom prst="rect">
            <a:avLst/>
          </a:prstGeom>
        </p:spPr>
      </p:pic>
    </p:spTree>
    <p:extLst>
      <p:ext uri="{BB962C8B-B14F-4D97-AF65-F5344CB8AC3E}">
        <p14:creationId xmlns:p14="http://schemas.microsoft.com/office/powerpoint/2010/main" val="35958315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pic>
        <p:nvPicPr>
          <p:cNvPr id="7" name="Picture 6" descr="Background2-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8072"/>
          </a:xfrm>
          <a:prstGeom prst="rect">
            <a:avLst/>
          </a:prstGeom>
        </p:spPr>
      </p:pic>
      <p:sp>
        <p:nvSpPr>
          <p:cNvPr id="2" name="Title 1"/>
          <p:cNvSpPr>
            <a:spLocks noGrp="1"/>
          </p:cNvSpPr>
          <p:nvPr>
            <p:ph type="ctrTitle"/>
          </p:nvPr>
        </p:nvSpPr>
        <p:spPr>
          <a:xfrm>
            <a:off x="568570" y="1956912"/>
            <a:ext cx="6015892" cy="1495771"/>
          </a:xfrm>
        </p:spPr>
        <p:txBody>
          <a:bodyPr lIns="0" tIns="0" rIns="0" bIns="0" anchor="t">
            <a:noAutofit/>
          </a:bodyPr>
          <a:lstStyle>
            <a:lvl1pPr algn="l">
              <a:lnSpc>
                <a:spcPts val="5200"/>
              </a:lnSpc>
              <a:defRPr sz="48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598186" y="3520440"/>
            <a:ext cx="6400800" cy="1314450"/>
          </a:xfrm>
        </p:spPr>
        <p:txBody>
          <a:bodyPr lIns="0" tIns="0" rIns="0" bIns="0">
            <a:noAutofit/>
          </a:bodyPr>
          <a:lstStyle>
            <a:lvl1pPr marL="0" indent="0" algn="l">
              <a:lnSpc>
                <a:spcPts val="1800"/>
              </a:lnSpc>
              <a:spcBef>
                <a:spcPts val="0"/>
              </a:spcBef>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6" name="Picture 5" descr="CIMA_KO_Large.pn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49263" y="476251"/>
            <a:ext cx="1189756" cy="496618"/>
          </a:xfrm>
          <a:prstGeom prst="rect">
            <a:avLst/>
          </a:prstGeom>
        </p:spPr>
      </p:pic>
    </p:spTree>
    <p:extLst>
      <p:ext uri="{BB962C8B-B14F-4D97-AF65-F5344CB8AC3E}">
        <p14:creationId xmlns:p14="http://schemas.microsoft.com/office/powerpoint/2010/main" val="30884219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3_Title Slide">
    <p:bg>
      <p:bgPr>
        <a:solidFill>
          <a:srgbClr val="72246C"/>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68570" y="1956912"/>
            <a:ext cx="6015892" cy="1495771"/>
          </a:xfrm>
        </p:spPr>
        <p:txBody>
          <a:bodyPr lIns="0" tIns="0" rIns="0" bIns="0" anchor="t">
            <a:noAutofit/>
          </a:bodyPr>
          <a:lstStyle>
            <a:lvl1pPr algn="l">
              <a:lnSpc>
                <a:spcPts val="5200"/>
              </a:lnSpc>
              <a:defRPr sz="48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598186" y="3520440"/>
            <a:ext cx="6400800" cy="1314450"/>
          </a:xfrm>
        </p:spPr>
        <p:txBody>
          <a:bodyPr lIns="0" tIns="0" rIns="0" bIns="0">
            <a:noAutofit/>
          </a:bodyPr>
          <a:lstStyle>
            <a:lvl1pPr marL="0" indent="0" algn="l">
              <a:lnSpc>
                <a:spcPts val="1800"/>
              </a:lnSpc>
              <a:spcBef>
                <a:spcPts val="0"/>
              </a:spcBef>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6" name="Picture 5" descr="Association_KO.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07712" y="528741"/>
            <a:ext cx="1394460" cy="419586"/>
          </a:xfrm>
          <a:prstGeom prst="rect">
            <a:avLst/>
          </a:prstGeom>
        </p:spPr>
      </p:pic>
    </p:spTree>
    <p:extLst>
      <p:ext uri="{BB962C8B-B14F-4D97-AF65-F5344CB8AC3E}">
        <p14:creationId xmlns:p14="http://schemas.microsoft.com/office/powerpoint/2010/main" val="4550156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7_Title Slide">
    <p:bg>
      <p:bgPr>
        <a:solidFill>
          <a:srgbClr val="72246C"/>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68570" y="1956912"/>
            <a:ext cx="6015892" cy="1495771"/>
          </a:xfrm>
        </p:spPr>
        <p:txBody>
          <a:bodyPr lIns="0" tIns="0" rIns="0" bIns="0" anchor="t">
            <a:noAutofit/>
          </a:bodyPr>
          <a:lstStyle>
            <a:lvl1pPr algn="l">
              <a:lnSpc>
                <a:spcPts val="5200"/>
              </a:lnSpc>
              <a:defRPr sz="48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598186" y="3520440"/>
            <a:ext cx="6400800" cy="1314450"/>
          </a:xfrm>
        </p:spPr>
        <p:txBody>
          <a:bodyPr lIns="0" tIns="0" rIns="0" bIns="0">
            <a:noAutofit/>
          </a:bodyPr>
          <a:lstStyle>
            <a:lvl1pPr marL="0" indent="0" algn="l">
              <a:lnSpc>
                <a:spcPts val="1800"/>
              </a:lnSpc>
              <a:spcBef>
                <a:spcPts val="0"/>
              </a:spcBef>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5" name="Picture 4" descr="AICPA_KO.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49262" y="512793"/>
            <a:ext cx="1237681" cy="460076"/>
          </a:xfrm>
          <a:prstGeom prst="rect">
            <a:avLst/>
          </a:prstGeom>
        </p:spPr>
      </p:pic>
    </p:spTree>
    <p:extLst>
      <p:ext uri="{BB962C8B-B14F-4D97-AF65-F5344CB8AC3E}">
        <p14:creationId xmlns:p14="http://schemas.microsoft.com/office/powerpoint/2010/main" val="11232462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8_Title Slide">
    <p:bg>
      <p:bgPr>
        <a:solidFill>
          <a:srgbClr val="72246C"/>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68570" y="1956912"/>
            <a:ext cx="6015892" cy="1495771"/>
          </a:xfrm>
        </p:spPr>
        <p:txBody>
          <a:bodyPr lIns="0" tIns="0" rIns="0" bIns="0" anchor="t">
            <a:noAutofit/>
          </a:bodyPr>
          <a:lstStyle>
            <a:lvl1pPr algn="l">
              <a:lnSpc>
                <a:spcPts val="5200"/>
              </a:lnSpc>
              <a:defRPr sz="48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598186" y="3520440"/>
            <a:ext cx="6400800" cy="1314450"/>
          </a:xfrm>
        </p:spPr>
        <p:txBody>
          <a:bodyPr lIns="0" tIns="0" rIns="0" bIns="0">
            <a:noAutofit/>
          </a:bodyPr>
          <a:lstStyle>
            <a:lvl1pPr marL="0" indent="0" algn="l">
              <a:lnSpc>
                <a:spcPts val="1800"/>
              </a:lnSpc>
              <a:spcBef>
                <a:spcPts val="0"/>
              </a:spcBef>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5" name="Picture 4" descr="CIMA_KO_Large.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49263" y="476251"/>
            <a:ext cx="1189756" cy="496618"/>
          </a:xfrm>
          <a:prstGeom prst="rect">
            <a:avLst/>
          </a:prstGeom>
        </p:spPr>
      </p:pic>
    </p:spTree>
    <p:extLst>
      <p:ext uri="{BB962C8B-B14F-4D97-AF65-F5344CB8AC3E}">
        <p14:creationId xmlns:p14="http://schemas.microsoft.com/office/powerpoint/2010/main" val="7123618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SLT Member Experience </a:t>
            </a: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80FBB8BA-9C6A-4A48-A369-70FBD2FA98DA}" type="slidenum">
              <a:rPr lang="en-US" smtClean="0"/>
              <a:t>‹#›</a:t>
            </a:fld>
            <a:endParaRPr lang="en-US" dirty="0"/>
          </a:p>
        </p:txBody>
      </p:sp>
    </p:spTree>
    <p:extLst>
      <p:ext uri="{BB962C8B-B14F-4D97-AF65-F5344CB8AC3E}">
        <p14:creationId xmlns:p14="http://schemas.microsoft.com/office/powerpoint/2010/main" val="2476794797"/>
      </p:ext>
    </p:extLst>
  </p:cSld>
  <p:clrMap bg1="lt1" tx1="dk1" bg2="lt2" tx2="dk2" accent1="accent1" accent2="accent2" accent3="accent3" accent4="accent4" accent5="accent5" accent6="accent6" hlink="hlink" folHlink="folHlink"/>
  <p:sldLayoutIdLst>
    <p:sldLayoutId id="2147483649" r:id="rId1"/>
    <p:sldLayoutId id="2147483673" r:id="rId2"/>
    <p:sldLayoutId id="2147483674" r:id="rId3"/>
    <p:sldLayoutId id="2147483671" r:id="rId4"/>
    <p:sldLayoutId id="2147483675" r:id="rId5"/>
    <p:sldLayoutId id="2147483676" r:id="rId6"/>
    <p:sldLayoutId id="2147483672" r:id="rId7"/>
    <p:sldLayoutId id="2147483677" r:id="rId8"/>
    <p:sldLayoutId id="2147483678" r:id="rId9"/>
    <p:sldLayoutId id="2147483650" r:id="rId10"/>
    <p:sldLayoutId id="2147483661" r:id="rId11"/>
    <p:sldLayoutId id="2147483679" r:id="rId12"/>
    <p:sldLayoutId id="2147483665" r:id="rId13"/>
    <p:sldLayoutId id="2147483663" r:id="rId14"/>
    <p:sldLayoutId id="2147483664" r:id="rId15"/>
    <p:sldLayoutId id="2147483669" r:id="rId16"/>
    <p:sldLayoutId id="2147483683" r:id="rId17"/>
    <p:sldLayoutId id="2147483681" r:id="rId18"/>
    <p:sldLayoutId id="2147483685" r:id="rId19"/>
    <p:sldLayoutId id="2147483682" r:id="rId20"/>
    <p:sldLayoutId id="2147483686" r:id="rId21"/>
    <p:sldLayoutId id="2147483684" r:id="rId22"/>
    <p:sldLayoutId id="2147483687" r:id="rId23"/>
    <p:sldLayoutId id="2147483666" r:id="rId24"/>
    <p:sldLayoutId id="2147483667" r:id="rId25"/>
    <p:sldLayoutId id="2147483668" r:id="rId26"/>
    <p:sldLayoutId id="2147483680"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9" r:id="rId37"/>
    <p:sldLayoutId id="2147483700" r:id="rId38"/>
    <p:sldLayoutId id="2147483702" r:id="rId39"/>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25.xml"/><Relationship Id="rId5" Type="http://schemas.openxmlformats.org/officeDocument/2006/relationships/image" Target="../media/image18.jpg"/><Relationship Id="rId4" Type="http://schemas.openxmlformats.org/officeDocument/2006/relationships/image" Target="../media/image17.emf"/></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3.xml"/><Relationship Id="rId1" Type="http://schemas.openxmlformats.org/officeDocument/2006/relationships/slideLayout" Target="../slideLayouts/slideLayout10.xml"/><Relationship Id="rId4" Type="http://schemas.openxmlformats.org/officeDocument/2006/relationships/image" Target="../media/image30.emf"/></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7.xml"/><Relationship Id="rId1" Type="http://schemas.openxmlformats.org/officeDocument/2006/relationships/slideLayout" Target="../slideLayouts/slideLayout10.xml"/><Relationship Id="rId4" Type="http://schemas.openxmlformats.org/officeDocument/2006/relationships/image" Target="../media/image34.emf"/></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34.emf"/></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10.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4.xml"/><Relationship Id="rId1" Type="http://schemas.openxmlformats.org/officeDocument/2006/relationships/slideLayout" Target="../slideLayouts/slideLayout32.xml"/><Relationship Id="rId4" Type="http://schemas.openxmlformats.org/officeDocument/2006/relationships/image" Target="../media/image17.emf"/></Relationships>
</file>

<file path=ppt/slides/_rels/slide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2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a:ext>
            </a:extLst>
          </a:blip>
          <a:srcRect r="-91"/>
          <a:stretch/>
        </p:blipFill>
        <p:spPr>
          <a:xfrm>
            <a:off x="-8314" y="0"/>
            <a:ext cx="9152313" cy="3848793"/>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5613" y="549476"/>
            <a:ext cx="1081233" cy="489615"/>
          </a:xfrm>
          <a:prstGeom prst="rect">
            <a:avLst/>
          </a:prstGeom>
        </p:spPr>
      </p:pic>
      <p:sp>
        <p:nvSpPr>
          <p:cNvPr id="11" name="Rectangle 10"/>
          <p:cNvSpPr/>
          <p:nvPr/>
        </p:nvSpPr>
        <p:spPr>
          <a:xfrm>
            <a:off x="290946" y="4638502"/>
            <a:ext cx="8528964" cy="5049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Title 1"/>
          <p:cNvSpPr>
            <a:spLocks noGrp="1"/>
          </p:cNvSpPr>
          <p:nvPr>
            <p:ph type="title"/>
          </p:nvPr>
        </p:nvSpPr>
        <p:spPr>
          <a:xfrm>
            <a:off x="455613" y="1827886"/>
            <a:ext cx="8364296" cy="1536425"/>
          </a:xfrm>
        </p:spPr>
        <p:txBody>
          <a:bodyPr/>
          <a:lstStyle/>
          <a:p>
            <a:pPr>
              <a:lnSpc>
                <a:spcPct val="100000"/>
              </a:lnSpc>
            </a:pPr>
            <a:r>
              <a:rPr lang="en-US" sz="4000" dirty="0">
                <a:solidFill>
                  <a:schemeClr val="bg1"/>
                </a:solidFill>
              </a:rPr>
              <a:t>Year-end tax planning for 2017</a:t>
            </a:r>
            <a:r>
              <a:rPr lang="en-US" sz="4400" dirty="0">
                <a:solidFill>
                  <a:schemeClr val="bg1"/>
                </a:solidFill>
              </a:rPr>
              <a:t/>
            </a:r>
            <a:br>
              <a:rPr lang="en-US" sz="4400" dirty="0">
                <a:solidFill>
                  <a:schemeClr val="bg1"/>
                </a:solidFill>
              </a:rPr>
            </a:br>
            <a:r>
              <a:rPr lang="en-US" sz="2800" dirty="0">
                <a:solidFill>
                  <a:schemeClr val="bg1"/>
                </a:solidFill>
              </a:rPr>
              <a:t>Things to consider </a:t>
            </a:r>
            <a:endParaRPr lang="en-US" sz="2800" dirty="0">
              <a:solidFill>
                <a:schemeClr val="bg1"/>
              </a:solidFill>
              <a:latin typeface="Arial" pitchFamily="-64" charset="0"/>
              <a:ea typeface="ＭＳ Ｐゴシック" pitchFamily="-64" charset="-128"/>
            </a:endParaRPr>
          </a:p>
        </p:txBody>
      </p:sp>
      <p:sp>
        <p:nvSpPr>
          <p:cNvPr id="8" name="Title 1"/>
          <p:cNvSpPr txBox="1">
            <a:spLocks/>
          </p:cNvSpPr>
          <p:nvPr/>
        </p:nvSpPr>
        <p:spPr>
          <a:xfrm>
            <a:off x="451432" y="3931570"/>
            <a:ext cx="2836227" cy="1745109"/>
          </a:xfrm>
          <a:prstGeom prst="rect">
            <a:avLst/>
          </a:prstGeom>
        </p:spPr>
        <p:txBody>
          <a:bodyPr vert="horz" lIns="0" tIns="0" rIns="0" bIns="0" rtlCol="0" anchor="t">
            <a:normAutofit/>
          </a:bodyPr>
          <a:lstStyle>
            <a:lvl1pPr algn="l" defTabSz="457200" rtl="0" eaLnBrk="1" latinLnBrk="0" hangingPunct="1">
              <a:spcBef>
                <a:spcPct val="0"/>
              </a:spcBef>
              <a:buNone/>
              <a:defRPr sz="2200" kern="1200">
                <a:solidFill>
                  <a:schemeClr val="tx2"/>
                </a:solidFill>
                <a:latin typeface="+mj-lt"/>
                <a:ea typeface="+mj-ea"/>
                <a:cs typeface="+mj-cs"/>
              </a:defRPr>
            </a:lvl1pPr>
          </a:lstStyle>
          <a:p>
            <a:r>
              <a:rPr lang="en-US" sz="1400" b="1" dirty="0" err="1" smtClean="0">
                <a:solidFill>
                  <a:srgbClr val="22659F"/>
                </a:solidFill>
                <a:latin typeface="ArialBold" charset="0"/>
                <a:ea typeface="ArialBold" charset="0"/>
                <a:cs typeface="ArialBold" charset="0"/>
              </a:rPr>
              <a:t>dbb</a:t>
            </a:r>
            <a:r>
              <a:rPr lang="en-US" sz="1400" b="1" i="1" dirty="0" err="1" smtClean="0">
                <a:solidFill>
                  <a:schemeClr val="tx1"/>
                </a:solidFill>
                <a:latin typeface="ArialBold" charset="0"/>
                <a:ea typeface="ArialBold" charset="0"/>
                <a:cs typeface="ArialBold" charset="0"/>
              </a:rPr>
              <a:t>mckennon</a:t>
            </a:r>
            <a:endParaRPr lang="en-US" sz="1400" b="1" i="1" dirty="0">
              <a:solidFill>
                <a:schemeClr val="tx1"/>
              </a:solidFill>
              <a:latin typeface="ArialBold" charset="0"/>
              <a:ea typeface="ArialBold" charset="0"/>
              <a:cs typeface="ArialBold" charset="0"/>
            </a:endParaRPr>
          </a:p>
          <a:p>
            <a:r>
              <a:rPr lang="en-US" sz="1200" dirty="0" smtClean="0">
                <a:solidFill>
                  <a:schemeClr val="tx1"/>
                </a:solidFill>
              </a:rPr>
              <a:t>Gary Craig</a:t>
            </a:r>
            <a:endParaRPr lang="en-US" sz="1200" dirty="0">
              <a:solidFill>
                <a:schemeClr val="tx1"/>
              </a:solidFill>
            </a:endParaRPr>
          </a:p>
          <a:p>
            <a:r>
              <a:rPr lang="en-US" sz="1200" dirty="0" smtClean="0">
                <a:solidFill>
                  <a:schemeClr val="tx1"/>
                </a:solidFill>
              </a:rPr>
              <a:t>Newport Beach, CA</a:t>
            </a:r>
            <a:r>
              <a:rPr lang="en-US" sz="1200" dirty="0">
                <a:solidFill>
                  <a:schemeClr val="tx1"/>
                </a:solidFill>
              </a:rPr>
              <a:t/>
            </a:r>
            <a:br>
              <a:rPr lang="en-US" sz="1200" dirty="0">
                <a:solidFill>
                  <a:schemeClr val="tx1"/>
                </a:solidFill>
              </a:rPr>
            </a:br>
            <a:r>
              <a:rPr lang="en-US" sz="1200" dirty="0" smtClean="0">
                <a:solidFill>
                  <a:schemeClr val="tx1"/>
                </a:solidFill>
              </a:rPr>
              <a:t>949-200-3295</a:t>
            </a:r>
            <a:endParaRPr lang="en-US" sz="1200" dirty="0">
              <a:solidFill>
                <a:schemeClr val="tx1"/>
              </a:solidFill>
            </a:endParaRPr>
          </a:p>
          <a:p>
            <a:r>
              <a:rPr lang="en-US" sz="1200" dirty="0">
                <a:solidFill>
                  <a:schemeClr val="tx1"/>
                </a:solidFill>
              </a:rPr>
              <a:t>d</a:t>
            </a:r>
            <a:r>
              <a:rPr lang="en-US" sz="1200" dirty="0" smtClean="0">
                <a:solidFill>
                  <a:schemeClr val="tx1"/>
                </a:solidFill>
              </a:rPr>
              <a:t>bbmckennon.com</a:t>
            </a:r>
            <a:endParaRPr lang="en-US" sz="1200" dirty="0">
              <a:solidFill>
                <a:schemeClr val="tx1"/>
              </a:solidFill>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69480" y="3931570"/>
            <a:ext cx="4050429" cy="1012607"/>
          </a:xfrm>
          <a:prstGeom prst="rect">
            <a:avLst/>
          </a:prstGeom>
        </p:spPr>
      </p:pic>
    </p:spTree>
    <p:extLst>
      <p:ext uri="{BB962C8B-B14F-4D97-AF65-F5344CB8AC3E}">
        <p14:creationId xmlns:p14="http://schemas.microsoft.com/office/powerpoint/2010/main" val="201883965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633556" y="0"/>
            <a:ext cx="2510443" cy="5143500"/>
          </a:xfrm>
          <a:prstGeom prst="rect">
            <a:avLst/>
          </a:prstGeom>
        </p:spPr>
      </p:pic>
      <p:sp>
        <p:nvSpPr>
          <p:cNvPr id="2" name="Title 1"/>
          <p:cNvSpPr>
            <a:spLocks noGrp="1"/>
          </p:cNvSpPr>
          <p:nvPr>
            <p:ph type="title"/>
          </p:nvPr>
        </p:nvSpPr>
        <p:spPr/>
        <p:txBody>
          <a:bodyPr/>
          <a:lstStyle/>
          <a:p>
            <a:r>
              <a:rPr lang="en-US" dirty="0">
                <a:solidFill>
                  <a:srgbClr val="22659F"/>
                </a:solidFill>
              </a:rPr>
              <a:t>Alternative minimum tax (AMT)</a:t>
            </a:r>
          </a:p>
        </p:txBody>
      </p:sp>
      <p:sp>
        <p:nvSpPr>
          <p:cNvPr id="3" name="Content Placeholder 2"/>
          <p:cNvSpPr>
            <a:spLocks noGrp="1"/>
          </p:cNvSpPr>
          <p:nvPr>
            <p:ph type="body" sz="quarter" idx="13"/>
          </p:nvPr>
        </p:nvSpPr>
        <p:spPr>
          <a:xfrm>
            <a:off x="458528" y="896937"/>
            <a:ext cx="6079431" cy="3349625"/>
          </a:xfrm>
        </p:spPr>
        <p:txBody>
          <a:bodyPr>
            <a:noAutofit/>
          </a:bodyPr>
          <a:lstStyle/>
          <a:p>
            <a:pPr>
              <a:lnSpc>
                <a:spcPct val="100000"/>
              </a:lnSpc>
              <a:buClr>
                <a:srgbClr val="22659F"/>
              </a:buClr>
              <a:buFont typeface="Arial" panose="020B0604020202020204" pitchFamily="34" charset="0"/>
              <a:buChar char="•"/>
            </a:pPr>
            <a:r>
              <a:rPr lang="en-US" dirty="0"/>
              <a:t>Alternative tax system that parallels the regular federal tax</a:t>
            </a:r>
            <a:br>
              <a:rPr lang="en-US" dirty="0"/>
            </a:br>
            <a:r>
              <a:rPr lang="en-US" dirty="0"/>
              <a:t>(with different rates and rules for deductions)</a:t>
            </a:r>
          </a:p>
          <a:p>
            <a:pPr>
              <a:lnSpc>
                <a:spcPct val="100000"/>
              </a:lnSpc>
              <a:buClr>
                <a:srgbClr val="22659F"/>
              </a:buClr>
              <a:buFont typeface="Arial" panose="020B0604020202020204" pitchFamily="34" charset="0"/>
              <a:buChar char="•"/>
            </a:pPr>
            <a:r>
              <a:rPr lang="en-US" dirty="0"/>
              <a:t>How does it work? </a:t>
            </a:r>
          </a:p>
          <a:p>
            <a:pPr lvl="1">
              <a:lnSpc>
                <a:spcPct val="100000"/>
              </a:lnSpc>
              <a:buClr>
                <a:srgbClr val="22659F"/>
              </a:buClr>
            </a:pPr>
            <a:r>
              <a:rPr lang="en-US" dirty="0"/>
              <a:t>Adds back certain non-taxable income </a:t>
            </a:r>
            <a:br>
              <a:rPr lang="en-US" dirty="0"/>
            </a:br>
            <a:r>
              <a:rPr lang="en-US" dirty="0"/>
              <a:t>and removes some deductions</a:t>
            </a:r>
          </a:p>
          <a:p>
            <a:pPr lvl="1">
              <a:lnSpc>
                <a:spcPct val="100000"/>
              </a:lnSpc>
              <a:buClr>
                <a:srgbClr val="22659F"/>
              </a:buClr>
            </a:pPr>
            <a:r>
              <a:rPr lang="en-US" dirty="0"/>
              <a:t>Re-computed income is then multiplied </a:t>
            </a:r>
            <a:br>
              <a:rPr lang="en-US" dirty="0"/>
            </a:br>
            <a:r>
              <a:rPr lang="en-US" dirty="0"/>
              <a:t>by the applicable rate (26% or 28%) = AMT </a:t>
            </a:r>
          </a:p>
          <a:p>
            <a:pPr>
              <a:lnSpc>
                <a:spcPct val="100000"/>
              </a:lnSpc>
              <a:buClr>
                <a:srgbClr val="22659F"/>
              </a:buClr>
              <a:buFont typeface="Arial" panose="020B0604020202020204" pitchFamily="34" charset="0"/>
              <a:buChar char="•"/>
            </a:pPr>
            <a:r>
              <a:rPr lang="en-US" dirty="0"/>
              <a:t>Higher of AMT or regular tax is paid</a:t>
            </a:r>
          </a:p>
          <a:p>
            <a:pPr>
              <a:lnSpc>
                <a:spcPct val="100000"/>
              </a:lnSpc>
              <a:buClr>
                <a:srgbClr val="22659F"/>
              </a:buClr>
              <a:buFont typeface="Arial" panose="020B0604020202020204" pitchFamily="34" charset="0"/>
              <a:buChar char="•"/>
            </a:pPr>
            <a:r>
              <a:rPr lang="en-US" dirty="0"/>
              <a:t>Complex to calculate </a:t>
            </a:r>
          </a:p>
          <a:p>
            <a:pPr>
              <a:lnSpc>
                <a:spcPct val="100000"/>
              </a:lnSpc>
              <a:buClr>
                <a:srgbClr val="22659F"/>
              </a:buClr>
              <a:buFont typeface="Arial" panose="020B0604020202020204" pitchFamily="34" charset="0"/>
              <a:buChar char="•"/>
            </a:pPr>
            <a:r>
              <a:rPr lang="en-US" dirty="0"/>
              <a:t>Proposed legislation to repeal beginning in 2018</a:t>
            </a:r>
          </a:p>
        </p:txBody>
      </p:sp>
      <p:pic>
        <p:nvPicPr>
          <p:cNvPr id="4" name="Picture 3"/>
          <p:cNvPicPr>
            <a:picLocks noChangeAspect="1"/>
          </p:cNvPicPr>
          <p:nvPr/>
        </p:nvPicPr>
        <p:blipFill>
          <a:blip r:embed="rId4" cstate="print">
            <a:alphaModFix amt="15000"/>
            <a:extLst>
              <a:ext uri="{28A0092B-C50C-407E-A947-70E740481C1C}">
                <a14:useLocalDpi xmlns:a14="http://schemas.microsoft.com/office/drawing/2010/main"/>
              </a:ext>
            </a:extLst>
          </a:blip>
          <a:stretch>
            <a:fillRect/>
          </a:stretch>
        </p:blipFill>
        <p:spPr>
          <a:xfrm>
            <a:off x="6633555" y="0"/>
            <a:ext cx="2510443" cy="5143500"/>
          </a:xfrm>
          <a:prstGeom prst="rect">
            <a:avLst/>
          </a:prstGeom>
        </p:spPr>
      </p:pic>
    </p:spTree>
    <p:extLst>
      <p:ext uri="{BB962C8B-B14F-4D97-AF65-F5344CB8AC3E}">
        <p14:creationId xmlns:p14="http://schemas.microsoft.com/office/powerpoint/2010/main" val="416023681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22659F"/>
                </a:solidFill>
              </a:rPr>
              <a:t>Retirement planning</a:t>
            </a:r>
          </a:p>
        </p:txBody>
      </p:sp>
      <p:sp>
        <p:nvSpPr>
          <p:cNvPr id="3" name="Content Placeholder 2"/>
          <p:cNvSpPr>
            <a:spLocks noGrp="1"/>
          </p:cNvSpPr>
          <p:nvPr>
            <p:ph idx="1"/>
          </p:nvPr>
        </p:nvSpPr>
        <p:spPr>
          <a:xfrm>
            <a:off x="458528" y="994236"/>
            <a:ext cx="3981797" cy="3212181"/>
          </a:xfrm>
        </p:spPr>
        <p:txBody>
          <a:bodyPr/>
          <a:lstStyle/>
          <a:p>
            <a:pPr>
              <a:buClr>
                <a:srgbClr val="22659F"/>
              </a:buClr>
            </a:pPr>
            <a:r>
              <a:rPr lang="en-US" b="1" dirty="0">
                <a:latin typeface="ArialBold" charset="0"/>
                <a:ea typeface="ArialBold" charset="0"/>
                <a:cs typeface="ArialBold" charset="0"/>
              </a:rPr>
              <a:t>401(k)/403(b):</a:t>
            </a:r>
          </a:p>
          <a:p>
            <a:pPr lvl="1">
              <a:buClr>
                <a:srgbClr val="22659F"/>
              </a:buClr>
            </a:pPr>
            <a:r>
              <a:rPr lang="en-US" dirty="0"/>
              <a:t>$18,000</a:t>
            </a:r>
            <a:r>
              <a:rPr lang="en-US" baseline="30000" dirty="0"/>
              <a:t> </a:t>
            </a:r>
            <a:r>
              <a:rPr lang="en-US" dirty="0"/>
              <a:t>($18,500 for 2018) + $6,000</a:t>
            </a:r>
            <a:br>
              <a:rPr lang="en-US" dirty="0"/>
            </a:br>
            <a:r>
              <a:rPr lang="en-US" dirty="0"/>
              <a:t> for 50 and over</a:t>
            </a:r>
          </a:p>
          <a:p>
            <a:pPr>
              <a:buClr>
                <a:srgbClr val="22659F"/>
              </a:buClr>
            </a:pPr>
            <a:r>
              <a:rPr lang="en-US" b="1" dirty="0">
                <a:latin typeface="ArialBold" charset="0"/>
                <a:ea typeface="ArialBold" charset="0"/>
                <a:cs typeface="ArialBold" charset="0"/>
              </a:rPr>
              <a:t>IRA:</a:t>
            </a:r>
          </a:p>
          <a:p>
            <a:pPr lvl="1">
              <a:buClr>
                <a:srgbClr val="22659F"/>
              </a:buClr>
            </a:pPr>
            <a:r>
              <a:rPr lang="en-US" dirty="0"/>
              <a:t>$5,500 + $1,000 </a:t>
            </a:r>
            <a:br>
              <a:rPr lang="en-US" dirty="0"/>
            </a:br>
            <a:r>
              <a:rPr lang="en-US" dirty="0"/>
              <a:t>for 50 and over</a:t>
            </a:r>
          </a:p>
          <a:p>
            <a:pPr>
              <a:buClr>
                <a:srgbClr val="22659F"/>
              </a:buClr>
            </a:pPr>
            <a:r>
              <a:rPr lang="en-US" b="1" dirty="0">
                <a:latin typeface="ArialBold" charset="0"/>
                <a:ea typeface="ArialBold" charset="0"/>
                <a:cs typeface="ArialBold" charset="0"/>
              </a:rPr>
              <a:t>Roth IRA:</a:t>
            </a:r>
          </a:p>
          <a:p>
            <a:pPr lvl="1">
              <a:buClr>
                <a:srgbClr val="22659F"/>
              </a:buClr>
            </a:pPr>
            <a:r>
              <a:rPr lang="en-US" dirty="0"/>
              <a:t>Income limits on contributing, but</a:t>
            </a:r>
            <a:br>
              <a:rPr lang="en-US" dirty="0"/>
            </a:br>
            <a:r>
              <a:rPr lang="en-US" dirty="0"/>
              <a:t>anyone can convert retirement funds</a:t>
            </a:r>
            <a:br>
              <a:rPr lang="en-US" dirty="0"/>
            </a:br>
            <a:r>
              <a:rPr lang="en-US" dirty="0"/>
              <a:t>to a Roth</a:t>
            </a: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78927" y="0"/>
            <a:ext cx="4565073" cy="5143500"/>
          </a:xfrm>
          <a:prstGeom prst="rect">
            <a:avLst/>
          </a:prstGeom>
        </p:spPr>
      </p:pic>
      <p:pic>
        <p:nvPicPr>
          <p:cNvPr id="5" name="Picture 4"/>
          <p:cNvPicPr>
            <a:picLocks noChangeAspect="1"/>
          </p:cNvPicPr>
          <p:nvPr/>
        </p:nvPicPr>
        <p:blipFill>
          <a:blip r:embed="rId4" cstate="print">
            <a:alphaModFix amt="9000"/>
            <a:extLst>
              <a:ext uri="{28A0092B-C50C-407E-A947-70E740481C1C}">
                <a14:useLocalDpi xmlns:a14="http://schemas.microsoft.com/office/drawing/2010/main"/>
              </a:ext>
            </a:extLst>
          </a:blip>
          <a:stretch>
            <a:fillRect/>
          </a:stretch>
        </p:blipFill>
        <p:spPr>
          <a:xfrm>
            <a:off x="6485777" y="-1"/>
            <a:ext cx="2658221" cy="4206417"/>
          </a:xfrm>
          <a:prstGeom prst="rect">
            <a:avLst/>
          </a:prstGeom>
        </p:spPr>
      </p:pic>
    </p:spTree>
    <p:extLst>
      <p:ext uri="{BB962C8B-B14F-4D97-AF65-F5344CB8AC3E}">
        <p14:creationId xmlns:p14="http://schemas.microsoft.com/office/powerpoint/2010/main" val="42362260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22659F"/>
                </a:solidFill>
              </a:rPr>
              <a:t>Estate and gift taxes</a:t>
            </a:r>
          </a:p>
        </p:txBody>
      </p:sp>
      <p:sp>
        <p:nvSpPr>
          <p:cNvPr id="5" name="Content Placeholder 2"/>
          <p:cNvSpPr txBox="1">
            <a:spLocks/>
          </p:cNvSpPr>
          <p:nvPr/>
        </p:nvSpPr>
        <p:spPr>
          <a:xfrm>
            <a:off x="458529" y="898721"/>
            <a:ext cx="7771071" cy="3349625"/>
          </a:xfrm>
          <a:prstGeom prst="rect">
            <a:avLst/>
          </a:prstGeom>
        </p:spPr>
        <p:txBody>
          <a:bodyPr vert="horz" lIns="0" tIns="0" rIns="0" bIns="0" rtlCol="0">
            <a:noAutofit/>
          </a:bodyPr>
          <a:lstStyle>
            <a:lvl1pPr marL="192024" indent="-192024" algn="l" defTabSz="457200" rtl="0" eaLnBrk="1" latinLnBrk="0" hangingPunct="1">
              <a:lnSpc>
                <a:spcPts val="2200"/>
              </a:lnSpc>
              <a:spcBef>
                <a:spcPts val="0"/>
              </a:spcBef>
              <a:spcAft>
                <a:spcPts val="1200"/>
              </a:spcAft>
              <a:buClr>
                <a:schemeClr val="tx2"/>
              </a:buClr>
              <a:buFont typeface="Arial"/>
              <a:buChar char="•"/>
              <a:defRPr sz="1600" kern="1200">
                <a:solidFill>
                  <a:schemeClr val="bg2"/>
                </a:solidFill>
                <a:latin typeface="+mn-lt"/>
                <a:ea typeface="+mn-ea"/>
                <a:cs typeface="+mn-cs"/>
              </a:defRPr>
            </a:lvl1pPr>
            <a:lvl2pPr marL="411480" indent="-192024" algn="l" defTabSz="457200" rtl="0" eaLnBrk="1" latinLnBrk="0" hangingPunct="1">
              <a:lnSpc>
                <a:spcPts val="2200"/>
              </a:lnSpc>
              <a:spcBef>
                <a:spcPts val="0"/>
              </a:spcBef>
              <a:spcAft>
                <a:spcPts val="1200"/>
              </a:spcAft>
              <a:buFont typeface="Arial"/>
              <a:buChar char="–"/>
              <a:defRPr sz="1600" kern="1200">
                <a:solidFill>
                  <a:schemeClr val="bg2"/>
                </a:solidFill>
                <a:latin typeface="+mn-lt"/>
                <a:ea typeface="+mn-ea"/>
                <a:cs typeface="+mn-cs"/>
              </a:defRPr>
            </a:lvl2pPr>
            <a:lvl3pPr marL="640080" indent="-192024" algn="l" defTabSz="457200" rtl="0" eaLnBrk="1" latinLnBrk="0" hangingPunct="1">
              <a:lnSpc>
                <a:spcPts val="2200"/>
              </a:lnSpc>
              <a:spcBef>
                <a:spcPts val="0"/>
              </a:spcBef>
              <a:spcAft>
                <a:spcPts val="1200"/>
              </a:spcAft>
              <a:buFont typeface="Arial"/>
              <a:buChar char="•"/>
              <a:defRPr sz="1600" kern="1200">
                <a:solidFill>
                  <a:schemeClr val="bg2"/>
                </a:solidFill>
                <a:latin typeface="+mn-lt"/>
                <a:ea typeface="+mn-ea"/>
                <a:cs typeface="+mn-cs"/>
              </a:defRPr>
            </a:lvl3pPr>
            <a:lvl4pPr marL="868680" indent="-192024" algn="l" defTabSz="457200" rtl="0" eaLnBrk="1" latinLnBrk="0" hangingPunct="1">
              <a:lnSpc>
                <a:spcPts val="2200"/>
              </a:lnSpc>
              <a:spcBef>
                <a:spcPts val="0"/>
              </a:spcBef>
              <a:spcAft>
                <a:spcPts val="1200"/>
              </a:spcAft>
              <a:buFont typeface="Arial"/>
              <a:buChar char="–"/>
              <a:defRPr sz="1600" kern="1200">
                <a:solidFill>
                  <a:schemeClr val="bg2"/>
                </a:solidFill>
                <a:latin typeface="+mn-lt"/>
                <a:ea typeface="+mn-ea"/>
                <a:cs typeface="+mn-cs"/>
              </a:defRPr>
            </a:lvl4pPr>
            <a:lvl5pPr marL="1097280" indent="-192024" algn="l" defTabSz="457200" rtl="0" eaLnBrk="1" latinLnBrk="0" hangingPunct="1">
              <a:lnSpc>
                <a:spcPts val="2200"/>
              </a:lnSpc>
              <a:spcBef>
                <a:spcPts val="0"/>
              </a:spcBef>
              <a:spcAft>
                <a:spcPts val="1200"/>
              </a:spcAft>
              <a:buFont typeface="Arial"/>
              <a:buChar char="»"/>
              <a:defRPr sz="1600" kern="1200">
                <a:solidFill>
                  <a:schemeClr val="bg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lnSpc>
                <a:spcPct val="100000"/>
              </a:lnSpc>
              <a:buClr>
                <a:srgbClr val="22659F"/>
              </a:buClr>
              <a:buFont typeface="Arial" charset="0"/>
              <a:buChar char="•"/>
            </a:pPr>
            <a:r>
              <a:rPr lang="en-US" dirty="0"/>
              <a:t>2017 estate tax exemption: $5.49 </a:t>
            </a:r>
            <a:r>
              <a:rPr lang="en-US" dirty="0" smtClean="0"/>
              <a:t>million, each person ($11 million)</a:t>
            </a:r>
            <a:endParaRPr lang="en-US" dirty="0"/>
          </a:p>
          <a:p>
            <a:pPr marL="285750" indent="-285750">
              <a:lnSpc>
                <a:spcPct val="100000"/>
              </a:lnSpc>
              <a:buClr>
                <a:srgbClr val="22659F"/>
              </a:buClr>
              <a:buFont typeface="Arial" charset="0"/>
              <a:buChar char="•"/>
            </a:pPr>
            <a:r>
              <a:rPr lang="en-US" dirty="0"/>
              <a:t>Proposed changes and eventual repeal</a:t>
            </a:r>
          </a:p>
          <a:p>
            <a:pPr marL="285750" indent="-285750">
              <a:lnSpc>
                <a:spcPct val="100000"/>
              </a:lnSpc>
              <a:buClr>
                <a:srgbClr val="22659F"/>
              </a:buClr>
              <a:buFont typeface="Arial" charset="0"/>
              <a:buChar char="•"/>
            </a:pPr>
            <a:r>
              <a:rPr lang="en-US" dirty="0"/>
              <a:t>Top rate is 40%</a:t>
            </a:r>
          </a:p>
          <a:p>
            <a:pPr marL="285750" indent="-285750">
              <a:lnSpc>
                <a:spcPct val="100000"/>
              </a:lnSpc>
              <a:buClr>
                <a:srgbClr val="22659F"/>
              </a:buClr>
              <a:buFont typeface="Arial" charset="0"/>
              <a:buChar char="•"/>
            </a:pPr>
            <a:r>
              <a:rPr lang="en-US" dirty="0"/>
              <a:t>2017 gift tax annual exclusion: $</a:t>
            </a:r>
            <a:r>
              <a:rPr lang="en-US" dirty="0" smtClean="0"/>
              <a:t>14,000</a:t>
            </a:r>
            <a:r>
              <a:rPr lang="en-US" smtClean="0"/>
              <a:t>, each person</a:t>
            </a:r>
            <a:endParaRPr lang="en-US" dirty="0"/>
          </a:p>
          <a:p>
            <a:pPr marL="285750" indent="-285750">
              <a:lnSpc>
                <a:spcPct val="100000"/>
              </a:lnSpc>
              <a:buClr>
                <a:srgbClr val="22659F"/>
              </a:buClr>
              <a:buFont typeface="Arial" charset="0"/>
              <a:buChar char="•"/>
            </a:pPr>
            <a:r>
              <a:rPr lang="en-US" dirty="0"/>
              <a:t>New basis reporting rules</a:t>
            </a:r>
          </a:p>
          <a:p>
            <a:pPr marL="285750" indent="-285750">
              <a:lnSpc>
                <a:spcPct val="100000"/>
              </a:lnSpc>
              <a:buClr>
                <a:srgbClr val="22659F"/>
              </a:buClr>
              <a:buFont typeface="Arial" charset="0"/>
              <a:buChar char="•"/>
            </a:pPr>
            <a:r>
              <a:rPr lang="en-US" dirty="0"/>
              <a:t>Estate planning is more than minimizing estate taxes.</a:t>
            </a:r>
          </a:p>
          <a:p>
            <a:pPr lvl="1">
              <a:lnSpc>
                <a:spcPct val="100000"/>
              </a:lnSpc>
              <a:buClr>
                <a:srgbClr val="22659F"/>
              </a:buClr>
            </a:pPr>
            <a:r>
              <a:rPr lang="en-US" dirty="0"/>
              <a:t>Updating documents</a:t>
            </a:r>
          </a:p>
          <a:p>
            <a:pPr lvl="1">
              <a:lnSpc>
                <a:spcPct val="100000"/>
              </a:lnSpc>
              <a:buClr>
                <a:srgbClr val="22659F"/>
              </a:buClr>
            </a:pPr>
            <a:r>
              <a:rPr lang="en-US" dirty="0"/>
              <a:t>Repurposing insurance</a:t>
            </a:r>
          </a:p>
          <a:p>
            <a:pPr lvl="1">
              <a:lnSpc>
                <a:spcPct val="100000"/>
              </a:lnSpc>
              <a:buClr>
                <a:srgbClr val="22659F"/>
              </a:buClr>
            </a:pPr>
            <a:r>
              <a:rPr lang="en-US" dirty="0"/>
              <a:t>Privacy</a:t>
            </a:r>
          </a:p>
          <a:p>
            <a:pPr lvl="1">
              <a:lnSpc>
                <a:spcPct val="100000"/>
              </a:lnSpc>
              <a:buClr>
                <a:srgbClr val="22659F"/>
              </a:buClr>
            </a:pPr>
            <a:r>
              <a:rPr lang="en-US" dirty="0"/>
              <a:t>Asset protection</a:t>
            </a:r>
          </a:p>
        </p:txBody>
      </p:sp>
    </p:spTree>
    <p:extLst>
      <p:ext uri="{BB962C8B-B14F-4D97-AF65-F5344CB8AC3E}">
        <p14:creationId xmlns:p14="http://schemas.microsoft.com/office/powerpoint/2010/main" val="36954887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22659F"/>
                </a:solidFill>
              </a:rPr>
              <a:t>Education tax benefits</a:t>
            </a:r>
          </a:p>
        </p:txBody>
      </p:sp>
      <p:sp>
        <p:nvSpPr>
          <p:cNvPr id="3" name="Content Placeholder 2"/>
          <p:cNvSpPr>
            <a:spLocks noGrp="1"/>
          </p:cNvSpPr>
          <p:nvPr>
            <p:ph idx="1"/>
          </p:nvPr>
        </p:nvSpPr>
        <p:spPr>
          <a:xfrm>
            <a:off x="458529" y="1036826"/>
            <a:ext cx="3876838" cy="2567819"/>
          </a:xfrm>
        </p:spPr>
        <p:txBody>
          <a:bodyPr>
            <a:noAutofit/>
          </a:bodyPr>
          <a:lstStyle/>
          <a:p>
            <a:pPr>
              <a:buClr>
                <a:srgbClr val="22659F"/>
              </a:buClr>
            </a:pPr>
            <a:r>
              <a:rPr lang="en-US" b="1" dirty="0">
                <a:latin typeface="ArialBold" charset="0"/>
                <a:ea typeface="ArialBold" charset="0"/>
                <a:cs typeface="ArialBold" charset="0"/>
              </a:rPr>
              <a:t>American opportunity tax credit </a:t>
            </a:r>
          </a:p>
          <a:p>
            <a:pPr lvl="1">
              <a:buClr>
                <a:srgbClr val="22659F"/>
              </a:buClr>
            </a:pPr>
            <a:r>
              <a:rPr lang="en-US" dirty="0"/>
              <a:t>Up to $2,500 for first four years </a:t>
            </a:r>
            <a:br>
              <a:rPr lang="en-US" dirty="0"/>
            </a:br>
            <a:r>
              <a:rPr lang="en-US" dirty="0"/>
              <a:t>post-secondary school</a:t>
            </a:r>
          </a:p>
          <a:p>
            <a:pPr>
              <a:buClr>
                <a:srgbClr val="22659F"/>
              </a:buClr>
            </a:pPr>
            <a:r>
              <a:rPr lang="en-US" b="1" dirty="0">
                <a:latin typeface="ArialBold" charset="0"/>
                <a:ea typeface="ArialBold" charset="0"/>
                <a:cs typeface="ArialBold" charset="0"/>
              </a:rPr>
              <a:t>Lifetime learning credit</a:t>
            </a:r>
          </a:p>
          <a:p>
            <a:pPr lvl="1">
              <a:buClr>
                <a:srgbClr val="22659F"/>
              </a:buClr>
            </a:pPr>
            <a:r>
              <a:rPr lang="en-US" dirty="0"/>
              <a:t>Up to $2,000 for all post-secondary expenses</a:t>
            </a:r>
          </a:p>
          <a:p>
            <a:pPr marL="214313" lvl="1">
              <a:buClr>
                <a:srgbClr val="22659F"/>
              </a:buClr>
              <a:buFont typeface="Arial" panose="020B0604020202020204" pitchFamily="34" charset="0"/>
              <a:buChar char="•"/>
            </a:pPr>
            <a:r>
              <a:rPr lang="en-US" dirty="0"/>
              <a:t>Section 529 plans</a:t>
            </a:r>
          </a:p>
          <a:p>
            <a:pPr marL="22289" lvl="1" indent="0">
              <a:buClr>
                <a:srgbClr val="22659F"/>
              </a:buClr>
              <a:buNone/>
            </a:pPr>
            <a:r>
              <a:rPr lang="en-US" b="1" dirty="0">
                <a:latin typeface="ArialBold" charset="0"/>
                <a:ea typeface="ArialBold" charset="0"/>
                <a:cs typeface="ArialBold" charset="0"/>
              </a:rPr>
              <a:t>Proposed changes with legislation</a:t>
            </a:r>
          </a:p>
          <a:p>
            <a:pPr marL="342900" lvl="1" indent="0">
              <a:buClr>
                <a:srgbClr val="22659F"/>
              </a:buClr>
              <a:buNone/>
            </a:pP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84700" y="0"/>
            <a:ext cx="4559300" cy="5143500"/>
          </a:xfrm>
          <a:prstGeom prst="rect">
            <a:avLst/>
          </a:prstGeom>
        </p:spPr>
      </p:pic>
      <p:pic>
        <p:nvPicPr>
          <p:cNvPr id="5" name="Picture 4"/>
          <p:cNvPicPr>
            <a:picLocks noChangeAspect="1"/>
          </p:cNvPicPr>
          <p:nvPr/>
        </p:nvPicPr>
        <p:blipFill>
          <a:blip r:embed="rId4">
            <a:alphaModFix amt="30000"/>
            <a:extLst>
              <a:ext uri="{28A0092B-C50C-407E-A947-70E740481C1C}">
                <a14:useLocalDpi xmlns:a14="http://schemas.microsoft.com/office/drawing/2010/main"/>
              </a:ext>
            </a:extLst>
          </a:blip>
          <a:stretch>
            <a:fillRect/>
          </a:stretch>
        </p:blipFill>
        <p:spPr>
          <a:xfrm>
            <a:off x="5402371" y="1629295"/>
            <a:ext cx="2928366" cy="2240280"/>
          </a:xfrm>
          <a:prstGeom prst="rect">
            <a:avLst/>
          </a:prstGeom>
        </p:spPr>
      </p:pic>
    </p:spTree>
    <p:extLst>
      <p:ext uri="{BB962C8B-B14F-4D97-AF65-F5344CB8AC3E}">
        <p14:creationId xmlns:p14="http://schemas.microsoft.com/office/powerpoint/2010/main" val="115121815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22659F"/>
                </a:solidFill>
              </a:rPr>
              <a:t>Charitable contribution reminders</a:t>
            </a:r>
          </a:p>
        </p:txBody>
      </p:sp>
      <p:sp>
        <p:nvSpPr>
          <p:cNvPr id="3" name="Content Placeholder 2"/>
          <p:cNvSpPr>
            <a:spLocks noGrp="1"/>
          </p:cNvSpPr>
          <p:nvPr>
            <p:ph type="body" sz="quarter" idx="13"/>
          </p:nvPr>
        </p:nvSpPr>
        <p:spPr>
          <a:xfrm>
            <a:off x="458528" y="1051676"/>
            <a:ext cx="3279539" cy="3349625"/>
          </a:xfrm>
        </p:spPr>
        <p:txBody>
          <a:bodyPr/>
          <a:lstStyle/>
          <a:p>
            <a:pPr>
              <a:lnSpc>
                <a:spcPct val="100000"/>
              </a:lnSpc>
              <a:spcBef>
                <a:spcPts val="750"/>
              </a:spcBef>
              <a:buClr>
                <a:srgbClr val="22659F"/>
              </a:buClr>
            </a:pPr>
            <a:r>
              <a:rPr lang="en-US" dirty="0"/>
              <a:t>Qualified charity</a:t>
            </a:r>
          </a:p>
          <a:p>
            <a:pPr>
              <a:lnSpc>
                <a:spcPct val="100000"/>
              </a:lnSpc>
              <a:spcBef>
                <a:spcPts val="750"/>
              </a:spcBef>
              <a:buClr>
                <a:srgbClr val="22659F"/>
              </a:buClr>
            </a:pPr>
            <a:r>
              <a:rPr lang="en-US" dirty="0"/>
              <a:t>Documentation requirements</a:t>
            </a:r>
          </a:p>
          <a:p>
            <a:pPr>
              <a:lnSpc>
                <a:spcPct val="100000"/>
              </a:lnSpc>
              <a:spcBef>
                <a:spcPts val="750"/>
              </a:spcBef>
              <a:buClr>
                <a:srgbClr val="22659F"/>
              </a:buClr>
            </a:pPr>
            <a:r>
              <a:rPr lang="en-US" dirty="0"/>
              <a:t>Donation by cash or check</a:t>
            </a:r>
          </a:p>
          <a:p>
            <a:pPr lvl="1">
              <a:lnSpc>
                <a:spcPct val="100000"/>
              </a:lnSpc>
              <a:spcBef>
                <a:spcPts val="750"/>
              </a:spcBef>
              <a:buClr>
                <a:srgbClr val="22659F"/>
              </a:buClr>
            </a:pPr>
            <a:r>
              <a:rPr lang="en-US" dirty="0"/>
              <a:t>Must have proof of payment</a:t>
            </a:r>
          </a:p>
          <a:p>
            <a:pPr>
              <a:lnSpc>
                <a:spcPct val="100000"/>
              </a:lnSpc>
              <a:spcBef>
                <a:spcPts val="750"/>
              </a:spcBef>
              <a:buClr>
                <a:srgbClr val="22659F"/>
              </a:buClr>
            </a:pPr>
            <a:r>
              <a:rPr lang="en-US" dirty="0"/>
              <a:t>Cash or non-cash contributions of $250 or more</a:t>
            </a:r>
          </a:p>
          <a:p>
            <a:pPr>
              <a:lnSpc>
                <a:spcPct val="100000"/>
              </a:lnSpc>
              <a:spcBef>
                <a:spcPts val="750"/>
              </a:spcBef>
              <a:buClr>
                <a:srgbClr val="22659F"/>
              </a:buClr>
            </a:pPr>
            <a:r>
              <a:rPr lang="en-US" dirty="0"/>
              <a:t>Need “contemporaneous written acknowledgment” from the  charity</a:t>
            </a:r>
          </a:p>
          <a:p>
            <a:pPr>
              <a:lnSpc>
                <a:spcPct val="100000"/>
              </a:lnSpc>
              <a:buClr>
                <a:srgbClr val="22659F"/>
              </a:buClr>
            </a:pPr>
            <a:endParaRPr lang="en-US" dirty="0"/>
          </a:p>
          <a:p>
            <a:pPr lvl="1">
              <a:lnSpc>
                <a:spcPct val="100000"/>
              </a:lnSpc>
              <a:buClr>
                <a:srgbClr val="22659F"/>
              </a:buClr>
            </a:pPr>
            <a:endParaRPr lang="en-US" dirty="0"/>
          </a:p>
          <a:p>
            <a:pPr lvl="1">
              <a:lnSpc>
                <a:spcPct val="100000"/>
              </a:lnSpc>
              <a:buClr>
                <a:srgbClr val="22659F"/>
              </a:buClr>
            </a:pPr>
            <a:endParaRPr lang="en-US" dirty="0"/>
          </a:p>
        </p:txBody>
      </p:sp>
      <p:sp>
        <p:nvSpPr>
          <p:cNvPr id="6" name="Content Placeholder 2"/>
          <p:cNvSpPr txBox="1">
            <a:spLocks/>
          </p:cNvSpPr>
          <p:nvPr/>
        </p:nvSpPr>
        <p:spPr>
          <a:xfrm>
            <a:off x="4252373" y="1051676"/>
            <a:ext cx="4351300" cy="3349625"/>
          </a:xfrm>
          <a:prstGeom prst="rect">
            <a:avLst/>
          </a:prstGeom>
        </p:spPr>
        <p:txBody>
          <a:bodyPr vert="horz" lIns="0" tIns="0" rIns="0" bIns="0" rtlCol="0">
            <a:noAutofit/>
          </a:bodyPr>
          <a:lstStyle>
            <a:lvl1pPr marL="192024" indent="-192024" algn="l" defTabSz="457200" rtl="0" eaLnBrk="1" latinLnBrk="0" hangingPunct="1">
              <a:lnSpc>
                <a:spcPts val="2200"/>
              </a:lnSpc>
              <a:spcBef>
                <a:spcPts val="0"/>
              </a:spcBef>
              <a:spcAft>
                <a:spcPts val="1200"/>
              </a:spcAft>
              <a:buClr>
                <a:schemeClr val="tx2"/>
              </a:buClr>
              <a:buFont typeface="Arial"/>
              <a:buChar char="•"/>
              <a:defRPr sz="1600" kern="1200">
                <a:solidFill>
                  <a:schemeClr val="bg2"/>
                </a:solidFill>
                <a:latin typeface="+mn-lt"/>
                <a:ea typeface="+mn-ea"/>
                <a:cs typeface="+mn-cs"/>
              </a:defRPr>
            </a:lvl1pPr>
            <a:lvl2pPr marL="411480" indent="-192024" algn="l" defTabSz="457200" rtl="0" eaLnBrk="1" latinLnBrk="0" hangingPunct="1">
              <a:lnSpc>
                <a:spcPts val="2200"/>
              </a:lnSpc>
              <a:spcBef>
                <a:spcPts val="0"/>
              </a:spcBef>
              <a:spcAft>
                <a:spcPts val="1200"/>
              </a:spcAft>
              <a:buFont typeface="Arial"/>
              <a:buChar char="–"/>
              <a:defRPr sz="1600" kern="1200">
                <a:solidFill>
                  <a:schemeClr val="bg2"/>
                </a:solidFill>
                <a:latin typeface="+mn-lt"/>
                <a:ea typeface="+mn-ea"/>
                <a:cs typeface="+mn-cs"/>
              </a:defRPr>
            </a:lvl2pPr>
            <a:lvl3pPr marL="640080" indent="-192024" algn="l" defTabSz="457200" rtl="0" eaLnBrk="1" latinLnBrk="0" hangingPunct="1">
              <a:lnSpc>
                <a:spcPts val="2200"/>
              </a:lnSpc>
              <a:spcBef>
                <a:spcPts val="0"/>
              </a:spcBef>
              <a:spcAft>
                <a:spcPts val="1200"/>
              </a:spcAft>
              <a:buFont typeface="Arial"/>
              <a:buChar char="•"/>
              <a:defRPr sz="1600" kern="1200">
                <a:solidFill>
                  <a:schemeClr val="bg2"/>
                </a:solidFill>
                <a:latin typeface="+mn-lt"/>
                <a:ea typeface="+mn-ea"/>
                <a:cs typeface="+mn-cs"/>
              </a:defRPr>
            </a:lvl3pPr>
            <a:lvl4pPr marL="868680" indent="-192024" algn="l" defTabSz="457200" rtl="0" eaLnBrk="1" latinLnBrk="0" hangingPunct="1">
              <a:lnSpc>
                <a:spcPts val="2200"/>
              </a:lnSpc>
              <a:spcBef>
                <a:spcPts val="0"/>
              </a:spcBef>
              <a:spcAft>
                <a:spcPts val="1200"/>
              </a:spcAft>
              <a:buFont typeface="Arial"/>
              <a:buChar char="–"/>
              <a:defRPr sz="1600" kern="1200">
                <a:solidFill>
                  <a:schemeClr val="bg2"/>
                </a:solidFill>
                <a:latin typeface="+mn-lt"/>
                <a:ea typeface="+mn-ea"/>
                <a:cs typeface="+mn-cs"/>
              </a:defRPr>
            </a:lvl4pPr>
            <a:lvl5pPr marL="1097280" indent="-192024" algn="l" defTabSz="457200" rtl="0" eaLnBrk="1" latinLnBrk="0" hangingPunct="1">
              <a:lnSpc>
                <a:spcPts val="2200"/>
              </a:lnSpc>
              <a:spcBef>
                <a:spcPts val="0"/>
              </a:spcBef>
              <a:spcAft>
                <a:spcPts val="1200"/>
              </a:spcAft>
              <a:buFont typeface="Arial"/>
              <a:buChar char="»"/>
              <a:defRPr sz="1600" kern="1200">
                <a:solidFill>
                  <a:schemeClr val="bg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spcBef>
                <a:spcPts val="750"/>
              </a:spcBef>
              <a:buClr>
                <a:srgbClr val="22659F"/>
              </a:buClr>
            </a:pPr>
            <a:r>
              <a:rPr lang="en-US" dirty="0"/>
              <a:t>Non-cash contributions over $500</a:t>
            </a:r>
          </a:p>
          <a:p>
            <a:pPr lvl="1">
              <a:lnSpc>
                <a:spcPct val="100000"/>
              </a:lnSpc>
              <a:spcBef>
                <a:spcPts val="750"/>
              </a:spcBef>
              <a:buClr>
                <a:srgbClr val="22659F"/>
              </a:buClr>
            </a:pPr>
            <a:r>
              <a:rPr lang="en-US" dirty="0"/>
              <a:t>Need details of donee organization, items donated, cost, value and more (see Form 8283)</a:t>
            </a:r>
          </a:p>
          <a:p>
            <a:pPr>
              <a:lnSpc>
                <a:spcPct val="100000"/>
              </a:lnSpc>
              <a:spcBef>
                <a:spcPts val="750"/>
              </a:spcBef>
              <a:buClr>
                <a:srgbClr val="22659F"/>
              </a:buClr>
            </a:pPr>
            <a:r>
              <a:rPr lang="en-US" dirty="0"/>
              <a:t>Non-cash contributions, including non-publicly traded stock worth over $5,000</a:t>
            </a:r>
          </a:p>
          <a:p>
            <a:pPr lvl="1">
              <a:lnSpc>
                <a:spcPct val="100000"/>
              </a:lnSpc>
              <a:spcBef>
                <a:spcPts val="750"/>
              </a:spcBef>
              <a:buClr>
                <a:srgbClr val="22659F"/>
              </a:buClr>
            </a:pPr>
            <a:r>
              <a:rPr lang="en-US" dirty="0"/>
              <a:t>Need a qualified appraisal</a:t>
            </a:r>
          </a:p>
          <a:p>
            <a:pPr>
              <a:lnSpc>
                <a:spcPct val="100000"/>
              </a:lnSpc>
              <a:spcBef>
                <a:spcPts val="750"/>
              </a:spcBef>
              <a:buClr>
                <a:srgbClr val="22659F"/>
              </a:buClr>
            </a:pPr>
            <a:r>
              <a:rPr lang="en-US" dirty="0"/>
              <a:t>Clothing and household items</a:t>
            </a:r>
          </a:p>
          <a:p>
            <a:pPr lvl="1">
              <a:lnSpc>
                <a:spcPct val="100000"/>
              </a:lnSpc>
              <a:spcBef>
                <a:spcPts val="750"/>
              </a:spcBef>
              <a:buClr>
                <a:srgbClr val="22659F"/>
              </a:buClr>
            </a:pPr>
            <a:r>
              <a:rPr lang="en-US" dirty="0"/>
              <a:t>Must be in good used condition or better</a:t>
            </a:r>
          </a:p>
          <a:p>
            <a:pPr lvl="1">
              <a:spcBef>
                <a:spcPts val="750"/>
              </a:spcBef>
              <a:buClr>
                <a:srgbClr val="22659F"/>
              </a:buClr>
            </a:pPr>
            <a:endParaRPr lang="en-US" dirty="0"/>
          </a:p>
          <a:p>
            <a:pPr lvl="1">
              <a:spcBef>
                <a:spcPts val="750"/>
              </a:spcBef>
              <a:buClr>
                <a:srgbClr val="22659F"/>
              </a:buClr>
            </a:pPr>
            <a:endParaRPr lang="en-US" dirty="0"/>
          </a:p>
          <a:p>
            <a:pPr>
              <a:buClr>
                <a:srgbClr val="22659F"/>
              </a:buClr>
            </a:pPr>
            <a:endParaRPr lang="en-US" dirty="0"/>
          </a:p>
          <a:p>
            <a:pPr lvl="1">
              <a:buClr>
                <a:srgbClr val="22659F"/>
              </a:buClr>
            </a:pPr>
            <a:endParaRPr lang="en-US" dirty="0"/>
          </a:p>
          <a:p>
            <a:pPr lvl="1">
              <a:buClr>
                <a:srgbClr val="22659F"/>
              </a:buClr>
            </a:pPr>
            <a:endParaRPr lang="en-US" dirty="0"/>
          </a:p>
        </p:txBody>
      </p:sp>
    </p:spTree>
    <p:extLst>
      <p:ext uri="{BB962C8B-B14F-4D97-AF65-F5344CB8AC3E}">
        <p14:creationId xmlns:p14="http://schemas.microsoft.com/office/powerpoint/2010/main" val="88048439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22659F"/>
                </a:solidFill>
              </a:rPr>
              <a:t>State and local tax issues</a:t>
            </a:r>
          </a:p>
        </p:txBody>
      </p:sp>
      <p:sp>
        <p:nvSpPr>
          <p:cNvPr id="3" name="Content Placeholder 2"/>
          <p:cNvSpPr>
            <a:spLocks noGrp="1"/>
          </p:cNvSpPr>
          <p:nvPr>
            <p:ph idx="1"/>
          </p:nvPr>
        </p:nvSpPr>
        <p:spPr>
          <a:xfrm>
            <a:off x="458529" y="1047402"/>
            <a:ext cx="4794422" cy="3394472"/>
          </a:xfrm>
        </p:spPr>
        <p:txBody>
          <a:bodyPr/>
          <a:lstStyle/>
          <a:p>
            <a:pPr marL="285750" indent="-285750">
              <a:buClr>
                <a:srgbClr val="22659F"/>
              </a:buClr>
              <a:buFont typeface="Arial" charset="0"/>
              <a:buChar char="•"/>
            </a:pPr>
            <a:r>
              <a:rPr lang="en-US" dirty="0"/>
              <a:t>Consider state/federal tax differences </a:t>
            </a:r>
          </a:p>
          <a:p>
            <a:pPr marL="285750" indent="-285750">
              <a:buClr>
                <a:srgbClr val="22659F"/>
              </a:buClr>
              <a:buFont typeface="Arial" charset="0"/>
              <a:buChar char="•"/>
            </a:pPr>
            <a:r>
              <a:rPr lang="en-US" dirty="0"/>
              <a:t>Additional filing requirements</a:t>
            </a:r>
          </a:p>
          <a:p>
            <a:pPr marL="285750" indent="-285750">
              <a:buClr>
                <a:srgbClr val="22659F"/>
              </a:buClr>
              <a:buFont typeface="Arial" charset="0"/>
              <a:buChar char="•"/>
            </a:pPr>
            <a:r>
              <a:rPr lang="en-US" dirty="0"/>
              <a:t>Credit for taxes paid in other states</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64827" y="0"/>
            <a:ext cx="3086100" cy="5143500"/>
          </a:xfrm>
          <a:prstGeom prst="rect">
            <a:avLst/>
          </a:prstGeom>
        </p:spPr>
      </p:pic>
      <p:pic>
        <p:nvPicPr>
          <p:cNvPr id="6" name="Picture 5"/>
          <p:cNvPicPr>
            <a:picLocks noChangeAspect="1"/>
          </p:cNvPicPr>
          <p:nvPr/>
        </p:nvPicPr>
        <p:blipFill>
          <a:blip r:embed="rId4" cstate="print">
            <a:alphaModFix amt="15000"/>
            <a:extLst>
              <a:ext uri="{28A0092B-C50C-407E-A947-70E740481C1C}">
                <a14:useLocalDpi xmlns:a14="http://schemas.microsoft.com/office/drawing/2010/main"/>
              </a:ext>
            </a:extLst>
          </a:blip>
          <a:stretch>
            <a:fillRect/>
          </a:stretch>
        </p:blipFill>
        <p:spPr>
          <a:xfrm>
            <a:off x="5893593" y="0"/>
            <a:ext cx="3250406" cy="5143500"/>
          </a:xfrm>
          <a:prstGeom prst="rect">
            <a:avLst/>
          </a:prstGeom>
        </p:spPr>
      </p:pic>
    </p:spTree>
    <p:extLst>
      <p:ext uri="{BB962C8B-B14F-4D97-AF65-F5344CB8AC3E}">
        <p14:creationId xmlns:p14="http://schemas.microsoft.com/office/powerpoint/2010/main" val="239448910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22659F"/>
                </a:solidFill>
              </a:rPr>
              <a:t>Planning now to avoid</a:t>
            </a:r>
            <a:br>
              <a:rPr lang="en-US" dirty="0">
                <a:solidFill>
                  <a:srgbClr val="22659F"/>
                </a:solidFill>
              </a:rPr>
            </a:br>
            <a:r>
              <a:rPr lang="en-US" dirty="0">
                <a:solidFill>
                  <a:srgbClr val="22659F"/>
                </a:solidFill>
              </a:rPr>
              <a:t>underpayment penalties</a:t>
            </a:r>
          </a:p>
        </p:txBody>
      </p:sp>
      <p:sp>
        <p:nvSpPr>
          <p:cNvPr id="3" name="Content Placeholder 2"/>
          <p:cNvSpPr>
            <a:spLocks noGrp="1"/>
          </p:cNvSpPr>
          <p:nvPr>
            <p:ph idx="1"/>
          </p:nvPr>
        </p:nvSpPr>
        <p:spPr>
          <a:xfrm>
            <a:off x="458529" y="1363286"/>
            <a:ext cx="4794422" cy="3394472"/>
          </a:xfrm>
        </p:spPr>
        <p:txBody>
          <a:bodyPr/>
          <a:lstStyle/>
          <a:p>
            <a:pPr marL="285750" indent="-285750">
              <a:buClr>
                <a:srgbClr val="22659F"/>
              </a:buClr>
              <a:buFont typeface="Arial" charset="0"/>
              <a:buChar char="•"/>
            </a:pPr>
            <a:r>
              <a:rPr lang="en-US" dirty="0"/>
              <a:t>Estimated tax payments/withholding</a:t>
            </a:r>
          </a:p>
          <a:p>
            <a:pPr marL="285750" indent="-285750">
              <a:buClr>
                <a:srgbClr val="22659F"/>
              </a:buClr>
              <a:buFont typeface="Arial" charset="0"/>
              <a:buChar char="•"/>
            </a:pPr>
            <a:r>
              <a:rPr lang="en-US" dirty="0"/>
              <a:t>Preparing for balances due in April</a:t>
            </a:r>
          </a:p>
        </p:txBody>
      </p:sp>
      <p:sp>
        <p:nvSpPr>
          <p:cNvPr id="6" name="Rectangle 5"/>
          <p:cNvSpPr/>
          <p:nvPr/>
        </p:nvSpPr>
        <p:spPr>
          <a:xfrm>
            <a:off x="4933248" y="4724400"/>
            <a:ext cx="574963" cy="1454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5120640" y="0"/>
            <a:ext cx="4023360" cy="5143500"/>
          </a:xfrm>
          <a:prstGeom prst="rect">
            <a:avLst/>
          </a:prstGeom>
        </p:spPr>
      </p:pic>
      <p:pic>
        <p:nvPicPr>
          <p:cNvPr id="7" name="Picture 6"/>
          <p:cNvPicPr>
            <a:picLocks noChangeAspect="1"/>
          </p:cNvPicPr>
          <p:nvPr/>
        </p:nvPicPr>
        <p:blipFill>
          <a:blip r:embed="rId4" cstate="print">
            <a:alphaModFix amt="20000"/>
            <a:extLst>
              <a:ext uri="{28A0092B-C50C-407E-A947-70E740481C1C}">
                <a14:useLocalDpi xmlns:a14="http://schemas.microsoft.com/office/drawing/2010/main"/>
              </a:ext>
            </a:extLst>
          </a:blip>
          <a:stretch>
            <a:fillRect/>
          </a:stretch>
        </p:blipFill>
        <p:spPr>
          <a:xfrm>
            <a:off x="6816436" y="0"/>
            <a:ext cx="2327563" cy="2643447"/>
          </a:xfrm>
          <a:prstGeom prst="rect">
            <a:avLst/>
          </a:prstGeom>
        </p:spPr>
      </p:pic>
    </p:spTree>
    <p:extLst>
      <p:ext uri="{BB962C8B-B14F-4D97-AF65-F5344CB8AC3E}">
        <p14:creationId xmlns:p14="http://schemas.microsoft.com/office/powerpoint/2010/main" val="20735700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22659F"/>
                </a:solidFill>
              </a:rPr>
              <a:t>Planning for tax reform</a:t>
            </a:r>
          </a:p>
        </p:txBody>
      </p:sp>
      <p:sp>
        <p:nvSpPr>
          <p:cNvPr id="3" name="Content Placeholder 2"/>
          <p:cNvSpPr>
            <a:spLocks noGrp="1"/>
          </p:cNvSpPr>
          <p:nvPr>
            <p:ph idx="1"/>
          </p:nvPr>
        </p:nvSpPr>
        <p:spPr>
          <a:xfrm>
            <a:off x="458529" y="1047402"/>
            <a:ext cx="3651250" cy="3394472"/>
          </a:xfrm>
        </p:spPr>
        <p:txBody>
          <a:bodyPr/>
          <a:lstStyle/>
          <a:p>
            <a:pPr marL="285750" indent="-285750">
              <a:buClr>
                <a:srgbClr val="22659F"/>
              </a:buClr>
              <a:buFont typeface="Arial" charset="0"/>
              <a:buChar char="•"/>
            </a:pPr>
            <a:r>
              <a:rPr lang="en-US" dirty="0"/>
              <a:t>Changes in rates (business, individual and qualified business income from pass-throughs)</a:t>
            </a:r>
            <a:endParaRPr lang="en-US" baseline="30000" dirty="0"/>
          </a:p>
          <a:p>
            <a:pPr marL="285750" indent="-285750">
              <a:buClr>
                <a:srgbClr val="22659F"/>
              </a:buClr>
              <a:buFont typeface="Arial" charset="0"/>
              <a:buChar char="•"/>
            </a:pPr>
            <a:r>
              <a:rPr lang="en-US" dirty="0"/>
              <a:t>Expensing for depreciable assets</a:t>
            </a:r>
          </a:p>
          <a:p>
            <a:pPr marL="285750" indent="-285750">
              <a:buClr>
                <a:srgbClr val="22659F"/>
              </a:buClr>
              <a:buFont typeface="Arial" charset="0"/>
              <a:buChar char="•"/>
            </a:pPr>
            <a:r>
              <a:rPr lang="en-US" dirty="0"/>
              <a:t>Estate tax repeal</a:t>
            </a:r>
          </a:p>
          <a:p>
            <a:pPr marL="285750" indent="-285750">
              <a:buClr>
                <a:srgbClr val="22659F"/>
              </a:buClr>
              <a:buFont typeface="Arial" charset="0"/>
              <a:buChar char="•"/>
            </a:pPr>
            <a:r>
              <a:rPr lang="en-US" dirty="0"/>
              <a:t>Changes to itemized deductions</a:t>
            </a:r>
          </a:p>
          <a:p>
            <a:pPr marL="285750" indent="-285750">
              <a:buClr>
                <a:srgbClr val="22659F"/>
              </a:buClr>
              <a:buFont typeface="Arial" charset="0"/>
              <a:buChar char="•"/>
            </a:pPr>
            <a:r>
              <a:rPr lang="en-US" dirty="0"/>
              <a:t>Repeal of AMT </a:t>
            </a:r>
          </a:p>
          <a:p>
            <a:pPr marL="285750" indent="-285750">
              <a:buClr>
                <a:srgbClr val="22659F"/>
              </a:buClr>
              <a:buFont typeface="Arial" charset="0"/>
              <a:buChar char="•"/>
            </a:pPr>
            <a:endParaRPr lang="en-US" dirty="0"/>
          </a:p>
          <a:p>
            <a:pPr marL="285750" indent="-285750">
              <a:buClr>
                <a:srgbClr val="22659F"/>
              </a:buClr>
              <a:buFont typeface="Arial" charset="0"/>
              <a:buChar char="•"/>
            </a:pPr>
            <a:endParaRPr lang="en-US" dirty="0"/>
          </a:p>
        </p:txBody>
      </p:sp>
      <p:sp>
        <p:nvSpPr>
          <p:cNvPr id="8" name="Content Placeholder 2"/>
          <p:cNvSpPr txBox="1">
            <a:spLocks/>
          </p:cNvSpPr>
          <p:nvPr/>
        </p:nvSpPr>
        <p:spPr>
          <a:xfrm>
            <a:off x="1652715" y="1056502"/>
            <a:ext cx="2630174" cy="1343798"/>
          </a:xfrm>
          <a:prstGeom prst="rect">
            <a:avLst/>
          </a:prstGeom>
        </p:spPr>
        <p:txBody>
          <a:bodyPr numCol="1"/>
          <a:lstStyle>
            <a:lvl1pPr marL="228600" indent="-228600" algn="l" defTabSz="457200" rtl="0" eaLnBrk="0" fontAlgn="base" hangingPunct="0">
              <a:spcBef>
                <a:spcPts val="1200"/>
              </a:spcBef>
              <a:spcAft>
                <a:spcPct val="0"/>
              </a:spcAft>
              <a:buClr>
                <a:schemeClr val="accent1">
                  <a:lumMod val="60000"/>
                  <a:lumOff val="40000"/>
                </a:schemeClr>
              </a:buClr>
              <a:buSzPct val="100000"/>
              <a:buFont typeface="Arial"/>
              <a:buChar char="•"/>
              <a:defRPr sz="1700" b="0" kern="1200">
                <a:solidFill>
                  <a:schemeClr val="tx1">
                    <a:lumMod val="95000"/>
                    <a:lumOff val="5000"/>
                  </a:schemeClr>
                </a:solidFill>
                <a:latin typeface="Arial"/>
                <a:ea typeface="ＭＳ Ｐゴシック" pitchFamily="-112" charset="-128"/>
                <a:cs typeface="Arial"/>
              </a:defRPr>
            </a:lvl1pPr>
            <a:lvl2pPr marL="742950" indent="-285750" algn="l" defTabSz="457200" rtl="0" eaLnBrk="0" fontAlgn="base" hangingPunct="0">
              <a:spcBef>
                <a:spcPts val="1200"/>
              </a:spcBef>
              <a:spcAft>
                <a:spcPct val="0"/>
              </a:spcAft>
              <a:buClr>
                <a:schemeClr val="accent1">
                  <a:lumMod val="60000"/>
                  <a:lumOff val="40000"/>
                </a:schemeClr>
              </a:buClr>
              <a:buFont typeface="Lucida Grande"/>
              <a:buChar char="-"/>
              <a:defRPr sz="1700" b="0" kern="1200">
                <a:solidFill>
                  <a:schemeClr val="tx1">
                    <a:lumMod val="95000"/>
                    <a:lumOff val="5000"/>
                  </a:schemeClr>
                </a:solidFill>
                <a:latin typeface="Arial"/>
                <a:ea typeface="ＭＳ Ｐゴシック" pitchFamily="-112" charset="-128"/>
                <a:cs typeface="Arial"/>
              </a:defRPr>
            </a:lvl2pPr>
            <a:lvl3pPr marL="548640" indent="0" algn="l" defTabSz="457200" rtl="0" eaLnBrk="0" fontAlgn="base" hangingPunct="0">
              <a:spcBef>
                <a:spcPts val="1200"/>
              </a:spcBef>
              <a:spcAft>
                <a:spcPct val="0"/>
              </a:spcAft>
              <a:buClr>
                <a:schemeClr val="accent1">
                  <a:lumMod val="60000"/>
                  <a:lumOff val="40000"/>
                </a:schemeClr>
              </a:buClr>
              <a:buFont typeface="Lucida Grande"/>
              <a:buNone/>
              <a:defRPr sz="1700" b="0" kern="1200" baseline="0">
                <a:solidFill>
                  <a:schemeClr val="tx1">
                    <a:lumMod val="95000"/>
                    <a:lumOff val="5000"/>
                  </a:schemeClr>
                </a:solidFill>
                <a:latin typeface="Arial"/>
                <a:ea typeface="ＭＳ Ｐゴシック" pitchFamily="-112" charset="-128"/>
                <a:cs typeface="Arial"/>
              </a:defRPr>
            </a:lvl3pPr>
            <a:lvl4pPr marL="1600200" indent="-228600" algn="l" defTabSz="457200" rtl="0" eaLnBrk="0" fontAlgn="base" hangingPunct="0">
              <a:spcBef>
                <a:spcPts val="1200"/>
              </a:spcBef>
              <a:spcAft>
                <a:spcPct val="0"/>
              </a:spcAft>
              <a:buClr>
                <a:schemeClr val="accent1">
                  <a:lumMod val="60000"/>
                  <a:lumOff val="40000"/>
                </a:schemeClr>
              </a:buClr>
              <a:buFont typeface="Lucida Grande"/>
              <a:buChar char="-"/>
              <a:defRPr sz="1700" b="0" kern="1200">
                <a:solidFill>
                  <a:schemeClr val="tx1">
                    <a:lumMod val="95000"/>
                    <a:lumOff val="5000"/>
                  </a:schemeClr>
                </a:solidFill>
                <a:latin typeface="Arial"/>
                <a:ea typeface="ＭＳ Ｐゴシック" pitchFamily="-112" charset="-128"/>
                <a:cs typeface="Arial"/>
              </a:defRPr>
            </a:lvl4pPr>
            <a:lvl5pPr marL="1828800" indent="0" algn="l" defTabSz="457200" rtl="0" eaLnBrk="0" fontAlgn="base" hangingPunct="0">
              <a:spcBef>
                <a:spcPts val="1200"/>
              </a:spcBef>
              <a:spcAft>
                <a:spcPct val="0"/>
              </a:spcAft>
              <a:buClr>
                <a:srgbClr val="FF6600"/>
              </a:buClr>
              <a:buFont typeface="Lucida Grande"/>
              <a:buNone/>
              <a:defRPr sz="1700" b="0" kern="1200">
                <a:solidFill>
                  <a:schemeClr val="tx1">
                    <a:lumMod val="95000"/>
                    <a:lumOff val="5000"/>
                  </a:schemeClr>
                </a:solidFill>
                <a:latin typeface="Arial"/>
                <a:ea typeface="ＭＳ Ｐゴシック" pitchFamily="-112"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1275" dirty="0"/>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84700" y="0"/>
            <a:ext cx="4559300" cy="5143500"/>
          </a:xfrm>
          <a:prstGeom prst="rect">
            <a:avLst/>
          </a:prstGeom>
        </p:spPr>
      </p:pic>
      <p:pic>
        <p:nvPicPr>
          <p:cNvPr id="4" name="Picture 3"/>
          <p:cNvPicPr>
            <a:picLocks noChangeAspect="1"/>
          </p:cNvPicPr>
          <p:nvPr/>
        </p:nvPicPr>
        <p:blipFill>
          <a:blip r:embed="rId4">
            <a:alphaModFix amt="30000"/>
            <a:extLst>
              <a:ext uri="{28A0092B-C50C-407E-A947-70E740481C1C}">
                <a14:useLocalDpi xmlns:a14="http://schemas.microsoft.com/office/drawing/2010/main"/>
              </a:ext>
            </a:extLst>
          </a:blip>
          <a:stretch>
            <a:fillRect/>
          </a:stretch>
        </p:blipFill>
        <p:spPr>
          <a:xfrm>
            <a:off x="5564359" y="1288473"/>
            <a:ext cx="2610164" cy="2496678"/>
          </a:xfrm>
          <a:prstGeom prst="rect">
            <a:avLst/>
          </a:prstGeom>
        </p:spPr>
      </p:pic>
    </p:spTree>
    <p:extLst>
      <p:ext uri="{BB962C8B-B14F-4D97-AF65-F5344CB8AC3E}">
        <p14:creationId xmlns:p14="http://schemas.microsoft.com/office/powerpoint/2010/main" val="93638250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22659F"/>
                </a:solidFill>
              </a:rPr>
              <a:t>Last-minute planning tips</a:t>
            </a:r>
          </a:p>
        </p:txBody>
      </p:sp>
      <p:sp>
        <p:nvSpPr>
          <p:cNvPr id="4" name="Content Placeholder 2"/>
          <p:cNvSpPr txBox="1">
            <a:spLocks/>
          </p:cNvSpPr>
          <p:nvPr/>
        </p:nvSpPr>
        <p:spPr>
          <a:xfrm>
            <a:off x="380130" y="1024078"/>
            <a:ext cx="5523235" cy="2597727"/>
          </a:xfrm>
          <a:prstGeom prst="rect">
            <a:avLst/>
          </a:prstGeom>
        </p:spPr>
        <p:txBody>
          <a:bodyPr numCol="1"/>
          <a:lstStyle>
            <a:lvl1pPr marL="228600" indent="-228600" algn="l" defTabSz="457200" rtl="0" eaLnBrk="0" fontAlgn="base" hangingPunct="0">
              <a:spcBef>
                <a:spcPts val="1200"/>
              </a:spcBef>
              <a:spcAft>
                <a:spcPct val="0"/>
              </a:spcAft>
              <a:buClr>
                <a:schemeClr val="accent1">
                  <a:lumMod val="60000"/>
                  <a:lumOff val="40000"/>
                </a:schemeClr>
              </a:buClr>
              <a:buSzPct val="100000"/>
              <a:buFont typeface="Arial"/>
              <a:buChar char="•"/>
              <a:defRPr sz="1700" b="0" kern="1200">
                <a:solidFill>
                  <a:schemeClr val="tx1">
                    <a:lumMod val="95000"/>
                    <a:lumOff val="5000"/>
                  </a:schemeClr>
                </a:solidFill>
                <a:latin typeface="Arial"/>
                <a:ea typeface="ＭＳ Ｐゴシック" pitchFamily="-112" charset="-128"/>
                <a:cs typeface="Arial"/>
              </a:defRPr>
            </a:lvl1pPr>
            <a:lvl2pPr marL="742950" indent="-285750" algn="l" defTabSz="457200" rtl="0" eaLnBrk="0" fontAlgn="base" hangingPunct="0">
              <a:spcBef>
                <a:spcPts val="1200"/>
              </a:spcBef>
              <a:spcAft>
                <a:spcPct val="0"/>
              </a:spcAft>
              <a:buClr>
                <a:schemeClr val="accent1">
                  <a:lumMod val="60000"/>
                  <a:lumOff val="40000"/>
                </a:schemeClr>
              </a:buClr>
              <a:buFont typeface="Lucida Grande"/>
              <a:buChar char="-"/>
              <a:defRPr sz="1700" b="0" kern="1200">
                <a:solidFill>
                  <a:schemeClr val="tx1">
                    <a:lumMod val="95000"/>
                    <a:lumOff val="5000"/>
                  </a:schemeClr>
                </a:solidFill>
                <a:latin typeface="Arial"/>
                <a:ea typeface="ＭＳ Ｐゴシック" pitchFamily="-112" charset="-128"/>
                <a:cs typeface="Arial"/>
              </a:defRPr>
            </a:lvl2pPr>
            <a:lvl3pPr marL="548640" indent="0" algn="l" defTabSz="457200" rtl="0" eaLnBrk="0" fontAlgn="base" hangingPunct="0">
              <a:spcBef>
                <a:spcPts val="1200"/>
              </a:spcBef>
              <a:spcAft>
                <a:spcPct val="0"/>
              </a:spcAft>
              <a:buClr>
                <a:schemeClr val="accent1">
                  <a:lumMod val="60000"/>
                  <a:lumOff val="40000"/>
                </a:schemeClr>
              </a:buClr>
              <a:buFont typeface="Lucida Grande"/>
              <a:buNone/>
              <a:defRPr sz="1700" b="0" kern="1200" baseline="0">
                <a:solidFill>
                  <a:schemeClr val="tx1">
                    <a:lumMod val="95000"/>
                    <a:lumOff val="5000"/>
                  </a:schemeClr>
                </a:solidFill>
                <a:latin typeface="Arial"/>
                <a:ea typeface="ＭＳ Ｐゴシック" pitchFamily="-112" charset="-128"/>
                <a:cs typeface="Arial"/>
              </a:defRPr>
            </a:lvl3pPr>
            <a:lvl4pPr marL="1600200" indent="-228600" algn="l" defTabSz="457200" rtl="0" eaLnBrk="0" fontAlgn="base" hangingPunct="0">
              <a:spcBef>
                <a:spcPts val="1200"/>
              </a:spcBef>
              <a:spcAft>
                <a:spcPct val="0"/>
              </a:spcAft>
              <a:buClr>
                <a:schemeClr val="accent1">
                  <a:lumMod val="60000"/>
                  <a:lumOff val="40000"/>
                </a:schemeClr>
              </a:buClr>
              <a:buFont typeface="Lucida Grande"/>
              <a:buChar char="-"/>
              <a:defRPr sz="1700" b="0" kern="1200">
                <a:solidFill>
                  <a:schemeClr val="tx1">
                    <a:lumMod val="95000"/>
                    <a:lumOff val="5000"/>
                  </a:schemeClr>
                </a:solidFill>
                <a:latin typeface="Arial"/>
                <a:ea typeface="ＭＳ Ｐゴシック" pitchFamily="-112" charset="-128"/>
                <a:cs typeface="Arial"/>
              </a:defRPr>
            </a:lvl4pPr>
            <a:lvl5pPr marL="1828800" indent="0" algn="l" defTabSz="457200" rtl="0" eaLnBrk="0" fontAlgn="base" hangingPunct="0">
              <a:spcBef>
                <a:spcPts val="1200"/>
              </a:spcBef>
              <a:spcAft>
                <a:spcPct val="0"/>
              </a:spcAft>
              <a:buClr>
                <a:srgbClr val="FF6600"/>
              </a:buClr>
              <a:buFont typeface="Lucida Grande"/>
              <a:buNone/>
              <a:defRPr sz="1700" b="0" kern="1200">
                <a:solidFill>
                  <a:schemeClr val="tx1">
                    <a:lumMod val="95000"/>
                    <a:lumOff val="5000"/>
                  </a:schemeClr>
                </a:solidFill>
                <a:latin typeface="Arial"/>
                <a:ea typeface="ＭＳ Ｐゴシック" pitchFamily="-112"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22659F"/>
              </a:buClr>
            </a:pPr>
            <a:r>
              <a:rPr lang="en-US" sz="1600" dirty="0"/>
              <a:t>Consult your tax adviser about </a:t>
            </a:r>
            <a:br>
              <a:rPr lang="en-US" sz="1600" dirty="0"/>
            </a:br>
            <a:r>
              <a:rPr lang="en-US" sz="1600" dirty="0"/>
              <a:t>accelerating/postponing deductions/income. </a:t>
            </a:r>
          </a:p>
          <a:p>
            <a:pPr>
              <a:buClr>
                <a:srgbClr val="22659F"/>
              </a:buClr>
            </a:pPr>
            <a:r>
              <a:rPr lang="en-US" sz="1600" dirty="0"/>
              <a:t>Consider 0.9% Medicare tax. </a:t>
            </a:r>
          </a:p>
          <a:p>
            <a:pPr>
              <a:buClr>
                <a:srgbClr val="22659F"/>
              </a:buClr>
            </a:pPr>
            <a:r>
              <a:rPr lang="en-US" sz="1600" dirty="0"/>
              <a:t>Harvest capital losses.</a:t>
            </a:r>
          </a:p>
          <a:p>
            <a:pPr>
              <a:buClr>
                <a:srgbClr val="22659F"/>
              </a:buClr>
            </a:pPr>
            <a:r>
              <a:rPr lang="en-US" sz="1600" dirty="0"/>
              <a:t>Maximize retirement savings.</a:t>
            </a:r>
          </a:p>
          <a:p>
            <a:pPr>
              <a:buClr>
                <a:srgbClr val="22659F"/>
              </a:buClr>
            </a:pPr>
            <a:r>
              <a:rPr lang="en-US" sz="1600" dirty="0"/>
              <a:t>Avoid mutual fund purchases in December.</a:t>
            </a:r>
          </a:p>
          <a:p>
            <a:pPr>
              <a:buClr>
                <a:srgbClr val="22659F"/>
              </a:buClr>
            </a:pPr>
            <a:r>
              <a:rPr lang="en-US" sz="1600" dirty="0"/>
              <a:t>Contribute appreciated stock held for more</a:t>
            </a:r>
            <a:br>
              <a:rPr lang="en-US" sz="1600" dirty="0"/>
            </a:br>
            <a:r>
              <a:rPr lang="en-US" sz="1600" dirty="0"/>
              <a:t>than one year.</a:t>
            </a:r>
          </a:p>
          <a:p>
            <a:pPr>
              <a:buClr>
                <a:srgbClr val="22659F"/>
              </a:buClr>
            </a:pPr>
            <a:r>
              <a:rPr lang="en-US" sz="1600" dirty="0"/>
              <a:t>Consider contributing to a donor-advised fund.</a:t>
            </a:r>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866312" y="0"/>
            <a:ext cx="2277687" cy="5143500"/>
          </a:xfrm>
          <a:prstGeom prst="rect">
            <a:avLst/>
          </a:prstGeom>
        </p:spPr>
      </p:pic>
      <p:pic>
        <p:nvPicPr>
          <p:cNvPr id="6" name="Picture 5"/>
          <p:cNvPicPr>
            <a:picLocks noChangeAspect="1"/>
          </p:cNvPicPr>
          <p:nvPr/>
        </p:nvPicPr>
        <p:blipFill rotWithShape="1">
          <a:blip r:embed="rId4" cstate="print">
            <a:alphaModFix amt="30000"/>
            <a:extLst>
              <a:ext uri="{28A0092B-C50C-407E-A947-70E740481C1C}">
                <a14:useLocalDpi xmlns:a14="http://schemas.microsoft.com/office/drawing/2010/main"/>
              </a:ext>
            </a:extLst>
          </a:blip>
          <a:srcRect l="19076" t="40797" r="10413" b="7260"/>
          <a:stretch/>
        </p:blipFill>
        <p:spPr>
          <a:xfrm>
            <a:off x="6993990" y="1629294"/>
            <a:ext cx="2394812" cy="1687483"/>
          </a:xfrm>
          <a:prstGeom prst="rect">
            <a:avLst/>
          </a:prstGeom>
        </p:spPr>
      </p:pic>
    </p:spTree>
    <p:extLst>
      <p:ext uri="{BB962C8B-B14F-4D97-AF65-F5344CB8AC3E}">
        <p14:creationId xmlns:p14="http://schemas.microsoft.com/office/powerpoint/2010/main" val="413719596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22659F"/>
                </a:solidFill>
              </a:rPr>
              <a:t>Continued planning tips</a:t>
            </a:r>
          </a:p>
        </p:txBody>
      </p:sp>
      <p:sp>
        <p:nvSpPr>
          <p:cNvPr id="3" name="Content Placeholder 2"/>
          <p:cNvSpPr>
            <a:spLocks noGrp="1"/>
          </p:cNvSpPr>
          <p:nvPr>
            <p:ph idx="1"/>
          </p:nvPr>
        </p:nvSpPr>
        <p:spPr>
          <a:xfrm>
            <a:off x="458529" y="1041877"/>
            <a:ext cx="4735263" cy="3394472"/>
          </a:xfrm>
        </p:spPr>
        <p:txBody>
          <a:bodyPr/>
          <a:lstStyle/>
          <a:p>
            <a:pPr marL="285750" indent="-285750">
              <a:buClr>
                <a:srgbClr val="22659F"/>
              </a:buClr>
              <a:buFont typeface="Arial" charset="0"/>
              <a:buChar char="•"/>
            </a:pPr>
            <a:r>
              <a:rPr lang="en-US" dirty="0"/>
              <a:t>Make sure you spend all the funds in your flexible spending account (FSA).</a:t>
            </a:r>
          </a:p>
          <a:p>
            <a:pPr marL="285750" indent="-285750">
              <a:buClr>
                <a:srgbClr val="22659F"/>
              </a:buClr>
              <a:buFont typeface="Arial" charset="0"/>
              <a:buChar char="•"/>
            </a:pPr>
            <a:r>
              <a:rPr lang="en-US" dirty="0"/>
              <a:t>If enrolled in a qualified high-deductible health plan, consider fully funding an HSA.</a:t>
            </a:r>
          </a:p>
          <a:p>
            <a:pPr marL="285750" indent="-285750">
              <a:buClr>
                <a:srgbClr val="22659F"/>
              </a:buClr>
              <a:buFont typeface="Arial" charset="0"/>
              <a:buChar char="•"/>
            </a:pPr>
            <a:r>
              <a:rPr lang="en-US" dirty="0"/>
              <a:t>For self-employed individuals, remember deduction for health insurance costs.</a:t>
            </a:r>
          </a:p>
          <a:p>
            <a:pPr marL="285750" indent="-285750">
              <a:buClr>
                <a:srgbClr val="22659F"/>
              </a:buClr>
              <a:buFont typeface="Arial" charset="0"/>
              <a:buChar char="•"/>
            </a:pPr>
            <a:endParaRPr lang="en-US" dirty="0"/>
          </a:p>
        </p:txBody>
      </p:sp>
    </p:spTree>
    <p:extLst>
      <p:ext uri="{BB962C8B-B14F-4D97-AF65-F5344CB8AC3E}">
        <p14:creationId xmlns:p14="http://schemas.microsoft.com/office/powerpoint/2010/main" val="4248422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5" name="Straight Connector 34"/>
          <p:cNvCxnSpPr/>
          <p:nvPr/>
        </p:nvCxnSpPr>
        <p:spPr>
          <a:xfrm>
            <a:off x="1122218" y="2715781"/>
            <a:ext cx="6534521" cy="0"/>
          </a:xfrm>
          <a:prstGeom prst="line">
            <a:avLst/>
          </a:prstGeom>
          <a:ln w="12700">
            <a:solidFill>
              <a:schemeClr val="tx1">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normAutofit/>
          </a:bodyPr>
          <a:lstStyle/>
          <a:p>
            <a:r>
              <a:rPr lang="en-US" dirty="0">
                <a:solidFill>
                  <a:srgbClr val="22659F"/>
                </a:solidFill>
              </a:rPr>
              <a:t>Reminder about due dates</a:t>
            </a:r>
          </a:p>
        </p:txBody>
      </p:sp>
      <p:sp>
        <p:nvSpPr>
          <p:cNvPr id="5" name="Slide Number Placeholder 4"/>
          <p:cNvSpPr>
            <a:spLocks noGrp="1"/>
          </p:cNvSpPr>
          <p:nvPr>
            <p:ph type="sldNum" sz="quarter" idx="4294967295"/>
          </p:nvPr>
        </p:nvSpPr>
        <p:spPr>
          <a:xfrm>
            <a:off x="7543800" y="4699000"/>
            <a:ext cx="1600200" cy="277813"/>
          </a:xfrm>
          <a:prstGeom prst="rect">
            <a:avLst/>
          </a:prstGeom>
        </p:spPr>
        <p:txBody>
          <a:bodyPr/>
          <a:lstStyle/>
          <a:p>
            <a:pPr>
              <a:defRPr/>
            </a:pPr>
            <a:fld id="{DFF33187-2ED5-48F0-8946-0190753F7541}" type="slidenum">
              <a:rPr lang="en-US" smtClean="0"/>
              <a:pPr>
                <a:defRPr/>
              </a:pPr>
              <a:t>2</a:t>
            </a:fld>
            <a:endParaRPr lang="en-US" dirty="0"/>
          </a:p>
        </p:txBody>
      </p:sp>
      <p:sp>
        <p:nvSpPr>
          <p:cNvPr id="7" name="TextBox 6"/>
          <p:cNvSpPr txBox="1"/>
          <p:nvPr/>
        </p:nvSpPr>
        <p:spPr>
          <a:xfrm>
            <a:off x="3209668" y="2854411"/>
            <a:ext cx="184731" cy="300082"/>
          </a:xfrm>
          <a:prstGeom prst="rect">
            <a:avLst/>
          </a:prstGeom>
          <a:noFill/>
        </p:spPr>
        <p:txBody>
          <a:bodyPr wrap="none" rtlCol="0">
            <a:spAutoFit/>
          </a:bodyPr>
          <a:lstStyle/>
          <a:p>
            <a:endParaRPr lang="en-US" sz="1350" dirty="0"/>
          </a:p>
        </p:txBody>
      </p:sp>
      <p:sp>
        <p:nvSpPr>
          <p:cNvPr id="6" name="Rectangle 5"/>
          <p:cNvSpPr/>
          <p:nvPr/>
        </p:nvSpPr>
        <p:spPr>
          <a:xfrm>
            <a:off x="457200" y="1852977"/>
            <a:ext cx="1845440" cy="1659152"/>
          </a:xfrm>
          <a:prstGeom prst="rect">
            <a:avLst/>
          </a:prstGeom>
          <a:solidFill>
            <a:srgbClr val="2265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extBox 7"/>
          <p:cNvSpPr txBox="1"/>
          <p:nvPr/>
        </p:nvSpPr>
        <p:spPr>
          <a:xfrm>
            <a:off x="534451" y="2347919"/>
            <a:ext cx="1768189" cy="861774"/>
          </a:xfrm>
          <a:prstGeom prst="rect">
            <a:avLst/>
          </a:prstGeom>
          <a:noFill/>
          <a:effectLst/>
        </p:spPr>
        <p:txBody>
          <a:bodyPr wrap="square" rtlCol="0">
            <a:spAutoFit/>
          </a:bodyPr>
          <a:lstStyle/>
          <a:p>
            <a:pPr marL="171450" lvl="0" indent="-171450">
              <a:buFont typeface="Arial" charset="0"/>
              <a:buChar char="•"/>
            </a:pPr>
            <a:r>
              <a:rPr lang="en-US" sz="1000" b="1" dirty="0">
                <a:solidFill>
                  <a:schemeClr val="bg1"/>
                </a:solidFill>
                <a:latin typeface="ArialBold" charset="0"/>
                <a:ea typeface="ArialBold" charset="0"/>
                <a:cs typeface="ArialBold" charset="0"/>
              </a:rPr>
              <a:t>Form 1065</a:t>
            </a:r>
            <a:br>
              <a:rPr lang="en-US" sz="1000" b="1" dirty="0">
                <a:solidFill>
                  <a:schemeClr val="bg1"/>
                </a:solidFill>
                <a:latin typeface="ArialBold" charset="0"/>
                <a:ea typeface="ArialBold" charset="0"/>
                <a:cs typeface="ArialBold" charset="0"/>
              </a:rPr>
            </a:br>
            <a:r>
              <a:rPr lang="en-US" sz="1000" b="1" dirty="0">
                <a:solidFill>
                  <a:schemeClr val="bg1"/>
                </a:solidFill>
                <a:latin typeface="ArialBold" charset="0"/>
                <a:ea typeface="ArialBold" charset="0"/>
                <a:cs typeface="ArialBold" charset="0"/>
              </a:rPr>
              <a:t>(Partnership)</a:t>
            </a:r>
          </a:p>
          <a:p>
            <a:pPr marL="171450" lvl="0" indent="-171450">
              <a:buFont typeface="Arial" charset="0"/>
              <a:buChar char="•"/>
            </a:pPr>
            <a:endParaRPr lang="en-US" sz="1000" b="1" dirty="0">
              <a:solidFill>
                <a:schemeClr val="bg1"/>
              </a:solidFill>
              <a:latin typeface="ArialBold" charset="0"/>
              <a:ea typeface="ArialBold" charset="0"/>
              <a:cs typeface="ArialBold" charset="0"/>
            </a:endParaRPr>
          </a:p>
          <a:p>
            <a:pPr marL="171450" lvl="0" indent="-171450">
              <a:buFont typeface="Arial" charset="0"/>
              <a:buChar char="•"/>
            </a:pPr>
            <a:r>
              <a:rPr lang="en-US" sz="1000" b="1" dirty="0">
                <a:solidFill>
                  <a:schemeClr val="bg1"/>
                </a:solidFill>
                <a:latin typeface="ArialBold" charset="0"/>
                <a:ea typeface="ArialBold" charset="0"/>
                <a:cs typeface="ArialBold" charset="0"/>
              </a:rPr>
              <a:t>Form 1120S</a:t>
            </a:r>
            <a:br>
              <a:rPr lang="en-US" sz="1000" b="1" dirty="0">
                <a:solidFill>
                  <a:schemeClr val="bg1"/>
                </a:solidFill>
                <a:latin typeface="ArialBold" charset="0"/>
                <a:ea typeface="ArialBold" charset="0"/>
                <a:cs typeface="ArialBold" charset="0"/>
              </a:rPr>
            </a:br>
            <a:r>
              <a:rPr lang="en-US" sz="1000" b="1" dirty="0">
                <a:solidFill>
                  <a:schemeClr val="bg1"/>
                </a:solidFill>
                <a:latin typeface="ArialBold" charset="0"/>
                <a:ea typeface="ArialBold" charset="0"/>
                <a:cs typeface="ArialBold" charset="0"/>
              </a:rPr>
              <a:t>(S corporation)</a:t>
            </a:r>
          </a:p>
        </p:txBody>
      </p:sp>
      <p:grpSp>
        <p:nvGrpSpPr>
          <p:cNvPr id="9" name="Group 8"/>
          <p:cNvGrpSpPr/>
          <p:nvPr/>
        </p:nvGrpSpPr>
        <p:grpSpPr>
          <a:xfrm>
            <a:off x="500009" y="1542458"/>
            <a:ext cx="799534" cy="603154"/>
            <a:chOff x="6971938" y="996992"/>
            <a:chExt cx="484847" cy="365760"/>
          </a:xfrm>
        </p:grpSpPr>
        <p:sp>
          <p:nvSpPr>
            <p:cNvPr id="11" name="Oval 10"/>
            <p:cNvSpPr/>
            <p:nvPr/>
          </p:nvSpPr>
          <p:spPr>
            <a:xfrm>
              <a:off x="7020232" y="996992"/>
              <a:ext cx="365760" cy="365760"/>
            </a:xfrm>
            <a:prstGeom prst="ellipse">
              <a:avLst/>
            </a:prstGeom>
            <a:solidFill>
              <a:schemeClr val="accent5"/>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TextBox 11"/>
            <p:cNvSpPr txBox="1"/>
            <p:nvPr/>
          </p:nvSpPr>
          <p:spPr>
            <a:xfrm>
              <a:off x="6971938" y="1055408"/>
              <a:ext cx="484847" cy="279959"/>
            </a:xfrm>
            <a:prstGeom prst="rect">
              <a:avLst/>
            </a:prstGeom>
            <a:noFill/>
          </p:spPr>
          <p:txBody>
            <a:bodyPr wrap="square" rtlCol="0">
              <a:spAutoFit/>
            </a:bodyPr>
            <a:lstStyle/>
            <a:p>
              <a:pPr algn="ctr"/>
              <a:r>
                <a:rPr lang="en-US" sz="1200" b="1" dirty="0">
                  <a:solidFill>
                    <a:schemeClr val="bg1"/>
                  </a:solidFill>
                  <a:latin typeface="ArialBold" charset="0"/>
                  <a:ea typeface="ArialBold" charset="0"/>
                  <a:cs typeface="ArialBold" charset="0"/>
                </a:rPr>
                <a:t>March</a:t>
              </a:r>
            </a:p>
            <a:p>
              <a:pPr algn="ctr"/>
              <a:r>
                <a:rPr lang="en-US" sz="1200" b="1" dirty="0">
                  <a:solidFill>
                    <a:schemeClr val="bg1"/>
                  </a:solidFill>
                  <a:latin typeface="ArialBold" charset="0"/>
                  <a:ea typeface="ArialBold" charset="0"/>
                  <a:cs typeface="ArialBold" charset="0"/>
                </a:rPr>
                <a:t>15</a:t>
              </a:r>
            </a:p>
          </p:txBody>
        </p:sp>
      </p:grpSp>
      <p:sp>
        <p:nvSpPr>
          <p:cNvPr id="14" name="Rectangle 13"/>
          <p:cNvSpPr/>
          <p:nvPr/>
        </p:nvSpPr>
        <p:spPr>
          <a:xfrm>
            <a:off x="2516036" y="1852977"/>
            <a:ext cx="1845440" cy="1659151"/>
          </a:xfrm>
          <a:prstGeom prst="rect">
            <a:avLst/>
          </a:prstGeom>
          <a:solidFill>
            <a:srgbClr val="2265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TextBox 14"/>
          <p:cNvSpPr txBox="1"/>
          <p:nvPr/>
        </p:nvSpPr>
        <p:spPr>
          <a:xfrm>
            <a:off x="2593287" y="2347919"/>
            <a:ext cx="1768189" cy="1015663"/>
          </a:xfrm>
          <a:prstGeom prst="rect">
            <a:avLst/>
          </a:prstGeom>
          <a:noFill/>
          <a:effectLst/>
        </p:spPr>
        <p:txBody>
          <a:bodyPr wrap="square" rtlCol="0">
            <a:spAutoFit/>
          </a:bodyPr>
          <a:lstStyle/>
          <a:p>
            <a:pPr marL="171450" lvl="0" indent="-171450">
              <a:buFont typeface="Arial" charset="0"/>
              <a:buChar char="•"/>
            </a:pPr>
            <a:r>
              <a:rPr lang="en-US" sz="1000" b="1" dirty="0">
                <a:solidFill>
                  <a:schemeClr val="bg1"/>
                </a:solidFill>
                <a:latin typeface="ArialBold" charset="0"/>
                <a:ea typeface="ArialBold" charset="0"/>
                <a:cs typeface="ArialBold" charset="0"/>
              </a:rPr>
              <a:t>Form 1040</a:t>
            </a:r>
            <a:br>
              <a:rPr lang="en-US" sz="1000" b="1" dirty="0">
                <a:solidFill>
                  <a:schemeClr val="bg1"/>
                </a:solidFill>
                <a:latin typeface="ArialBold" charset="0"/>
                <a:ea typeface="ArialBold" charset="0"/>
                <a:cs typeface="ArialBold" charset="0"/>
              </a:rPr>
            </a:br>
            <a:r>
              <a:rPr lang="en-US" sz="1000" b="1" dirty="0">
                <a:solidFill>
                  <a:schemeClr val="bg1"/>
                </a:solidFill>
                <a:latin typeface="ArialBold" charset="0"/>
                <a:ea typeface="ArialBold" charset="0"/>
                <a:cs typeface="ArialBold" charset="0"/>
              </a:rPr>
              <a:t>(Individual)</a:t>
            </a:r>
          </a:p>
          <a:p>
            <a:pPr marL="171450" lvl="0" indent="-171450">
              <a:buFont typeface="Arial" charset="0"/>
              <a:buChar char="•"/>
            </a:pPr>
            <a:endParaRPr lang="en-US" sz="1000" b="1" dirty="0">
              <a:solidFill>
                <a:schemeClr val="bg1"/>
              </a:solidFill>
              <a:latin typeface="ArialBold" charset="0"/>
              <a:ea typeface="ArialBold" charset="0"/>
              <a:cs typeface="ArialBold" charset="0"/>
            </a:endParaRPr>
          </a:p>
          <a:p>
            <a:pPr marL="171450" lvl="0" indent="-171450">
              <a:buFont typeface="Arial" charset="0"/>
              <a:buChar char="•"/>
            </a:pPr>
            <a:r>
              <a:rPr lang="en-US" sz="1000" b="1" dirty="0">
                <a:solidFill>
                  <a:schemeClr val="bg1"/>
                </a:solidFill>
                <a:latin typeface="ArialBold" charset="0"/>
                <a:ea typeface="ArialBold" charset="0"/>
                <a:cs typeface="ArialBold" charset="0"/>
              </a:rPr>
              <a:t>FinCEN Form 114</a:t>
            </a:r>
            <a:br>
              <a:rPr lang="en-US" sz="1000" b="1" dirty="0">
                <a:solidFill>
                  <a:schemeClr val="bg1"/>
                </a:solidFill>
                <a:latin typeface="ArialBold" charset="0"/>
                <a:ea typeface="ArialBold" charset="0"/>
                <a:cs typeface="ArialBold" charset="0"/>
              </a:rPr>
            </a:br>
            <a:r>
              <a:rPr lang="en-US" sz="1000" b="1" dirty="0">
                <a:solidFill>
                  <a:schemeClr val="bg1"/>
                </a:solidFill>
                <a:latin typeface="ArialBold" charset="0"/>
                <a:ea typeface="ArialBold" charset="0"/>
                <a:cs typeface="ArialBold" charset="0"/>
              </a:rPr>
              <a:t>(Foreign bank reporting)</a:t>
            </a:r>
          </a:p>
        </p:txBody>
      </p:sp>
      <p:grpSp>
        <p:nvGrpSpPr>
          <p:cNvPr id="16" name="Group 15"/>
          <p:cNvGrpSpPr/>
          <p:nvPr/>
        </p:nvGrpSpPr>
        <p:grpSpPr>
          <a:xfrm>
            <a:off x="2516589" y="1523518"/>
            <a:ext cx="824640" cy="622093"/>
            <a:chOff x="6963792" y="996992"/>
            <a:chExt cx="484847" cy="365760"/>
          </a:xfrm>
        </p:grpSpPr>
        <p:sp>
          <p:nvSpPr>
            <p:cNvPr id="17" name="Oval 16"/>
            <p:cNvSpPr/>
            <p:nvPr/>
          </p:nvSpPr>
          <p:spPr>
            <a:xfrm>
              <a:off x="7020232" y="996992"/>
              <a:ext cx="365760" cy="365760"/>
            </a:xfrm>
            <a:prstGeom prst="ellipse">
              <a:avLst/>
            </a:prstGeom>
            <a:solidFill>
              <a:schemeClr val="accent4"/>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TextBox 17"/>
            <p:cNvSpPr txBox="1"/>
            <p:nvPr/>
          </p:nvSpPr>
          <p:spPr>
            <a:xfrm>
              <a:off x="6963792" y="1055408"/>
              <a:ext cx="484847" cy="276779"/>
            </a:xfrm>
            <a:prstGeom prst="rect">
              <a:avLst/>
            </a:prstGeom>
            <a:noFill/>
          </p:spPr>
          <p:txBody>
            <a:bodyPr wrap="square" rtlCol="0">
              <a:spAutoFit/>
            </a:bodyPr>
            <a:lstStyle/>
            <a:p>
              <a:pPr algn="ctr"/>
              <a:r>
                <a:rPr lang="en-US" sz="1200" b="1" dirty="0">
                  <a:solidFill>
                    <a:schemeClr val="bg1"/>
                  </a:solidFill>
                  <a:latin typeface="ArialBold" charset="0"/>
                  <a:ea typeface="ArialBold" charset="0"/>
                  <a:cs typeface="ArialBold" charset="0"/>
                </a:rPr>
                <a:t>April</a:t>
              </a:r>
            </a:p>
            <a:p>
              <a:pPr algn="ctr"/>
              <a:r>
                <a:rPr lang="en-US" sz="1200" b="1" dirty="0">
                  <a:solidFill>
                    <a:schemeClr val="bg1"/>
                  </a:solidFill>
                  <a:latin typeface="ArialBold" charset="0"/>
                  <a:ea typeface="ArialBold" charset="0"/>
                  <a:cs typeface="ArialBold" charset="0"/>
                </a:rPr>
                <a:t>17</a:t>
              </a:r>
            </a:p>
          </p:txBody>
        </p:sp>
      </p:grpSp>
      <p:sp>
        <p:nvSpPr>
          <p:cNvPr id="20" name="Rectangle 19"/>
          <p:cNvSpPr/>
          <p:nvPr/>
        </p:nvSpPr>
        <p:spPr>
          <a:xfrm>
            <a:off x="4582332" y="1852977"/>
            <a:ext cx="1845440" cy="1659151"/>
          </a:xfrm>
          <a:prstGeom prst="rect">
            <a:avLst/>
          </a:prstGeom>
          <a:solidFill>
            <a:srgbClr val="2265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TextBox 20"/>
          <p:cNvSpPr txBox="1"/>
          <p:nvPr/>
        </p:nvSpPr>
        <p:spPr>
          <a:xfrm>
            <a:off x="4659583" y="2531394"/>
            <a:ext cx="1768189" cy="400110"/>
          </a:xfrm>
          <a:prstGeom prst="rect">
            <a:avLst/>
          </a:prstGeom>
          <a:noFill/>
          <a:effectLst/>
        </p:spPr>
        <p:txBody>
          <a:bodyPr wrap="square" rtlCol="0">
            <a:spAutoFit/>
          </a:bodyPr>
          <a:lstStyle/>
          <a:p>
            <a:pPr marL="171450" lvl="0" indent="-171450">
              <a:buFont typeface="Arial" charset="0"/>
              <a:buChar char="•"/>
            </a:pPr>
            <a:r>
              <a:rPr lang="en-US" sz="1000" b="1" dirty="0">
                <a:solidFill>
                  <a:schemeClr val="bg1"/>
                </a:solidFill>
                <a:latin typeface="ArialBold" charset="0"/>
                <a:ea typeface="ArialBold" charset="0"/>
                <a:cs typeface="ArialBold" charset="0"/>
              </a:rPr>
              <a:t>Form 1120</a:t>
            </a:r>
            <a:br>
              <a:rPr lang="en-US" sz="1000" b="1" dirty="0">
                <a:solidFill>
                  <a:schemeClr val="bg1"/>
                </a:solidFill>
                <a:latin typeface="ArialBold" charset="0"/>
                <a:ea typeface="ArialBold" charset="0"/>
                <a:cs typeface="ArialBold" charset="0"/>
              </a:rPr>
            </a:br>
            <a:r>
              <a:rPr lang="en-US" sz="1000" b="1" dirty="0">
                <a:solidFill>
                  <a:schemeClr val="bg1"/>
                </a:solidFill>
                <a:latin typeface="ArialBold" charset="0"/>
                <a:ea typeface="ArialBold" charset="0"/>
                <a:cs typeface="ArialBold" charset="0"/>
              </a:rPr>
              <a:t>(C corporation)</a:t>
            </a:r>
          </a:p>
        </p:txBody>
      </p:sp>
      <p:grpSp>
        <p:nvGrpSpPr>
          <p:cNvPr id="22" name="Group 21"/>
          <p:cNvGrpSpPr/>
          <p:nvPr/>
        </p:nvGrpSpPr>
        <p:grpSpPr>
          <a:xfrm>
            <a:off x="4594586" y="1523518"/>
            <a:ext cx="824640" cy="622093"/>
            <a:chOff x="6963792" y="996992"/>
            <a:chExt cx="484847" cy="365760"/>
          </a:xfrm>
        </p:grpSpPr>
        <p:sp>
          <p:nvSpPr>
            <p:cNvPr id="23" name="Oval 22"/>
            <p:cNvSpPr/>
            <p:nvPr/>
          </p:nvSpPr>
          <p:spPr>
            <a:xfrm>
              <a:off x="7020232" y="996992"/>
              <a:ext cx="365760" cy="365760"/>
            </a:xfrm>
            <a:prstGeom prst="ellipse">
              <a:avLst/>
            </a:prstGeom>
            <a:solidFill>
              <a:schemeClr val="accent6"/>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TextBox 23"/>
            <p:cNvSpPr txBox="1"/>
            <p:nvPr/>
          </p:nvSpPr>
          <p:spPr>
            <a:xfrm>
              <a:off x="6963792" y="1055408"/>
              <a:ext cx="484847" cy="276779"/>
            </a:xfrm>
            <a:prstGeom prst="rect">
              <a:avLst/>
            </a:prstGeom>
            <a:noFill/>
          </p:spPr>
          <p:txBody>
            <a:bodyPr wrap="square" rtlCol="0">
              <a:spAutoFit/>
            </a:bodyPr>
            <a:lstStyle/>
            <a:p>
              <a:pPr algn="ctr"/>
              <a:r>
                <a:rPr lang="en-US" sz="1200" b="1" dirty="0">
                  <a:solidFill>
                    <a:schemeClr val="bg1"/>
                  </a:solidFill>
                  <a:latin typeface="ArialBold" charset="0"/>
                  <a:ea typeface="ArialBold" charset="0"/>
                  <a:cs typeface="ArialBold" charset="0"/>
                </a:rPr>
                <a:t>April</a:t>
              </a:r>
            </a:p>
            <a:p>
              <a:pPr algn="ctr"/>
              <a:r>
                <a:rPr lang="en-US" sz="1200" b="1" dirty="0">
                  <a:solidFill>
                    <a:schemeClr val="bg1"/>
                  </a:solidFill>
                  <a:latin typeface="ArialBold" charset="0"/>
                  <a:ea typeface="ArialBold" charset="0"/>
                  <a:cs typeface="ArialBold" charset="0"/>
                </a:rPr>
                <a:t>15</a:t>
              </a:r>
            </a:p>
          </p:txBody>
        </p:sp>
      </p:grpSp>
      <p:sp>
        <p:nvSpPr>
          <p:cNvPr id="26" name="Rectangle 25"/>
          <p:cNvSpPr/>
          <p:nvPr/>
        </p:nvSpPr>
        <p:spPr>
          <a:xfrm>
            <a:off x="6655575" y="1852977"/>
            <a:ext cx="1845440" cy="1659151"/>
          </a:xfrm>
          <a:prstGeom prst="rect">
            <a:avLst/>
          </a:prstGeom>
          <a:solidFill>
            <a:srgbClr val="2265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TextBox 26"/>
          <p:cNvSpPr txBox="1"/>
          <p:nvPr/>
        </p:nvSpPr>
        <p:spPr>
          <a:xfrm>
            <a:off x="6732826" y="2531115"/>
            <a:ext cx="1768189" cy="400110"/>
          </a:xfrm>
          <a:prstGeom prst="rect">
            <a:avLst/>
          </a:prstGeom>
          <a:noFill/>
          <a:effectLst/>
        </p:spPr>
        <p:txBody>
          <a:bodyPr wrap="square" rtlCol="0">
            <a:spAutoFit/>
          </a:bodyPr>
          <a:lstStyle/>
          <a:p>
            <a:pPr marL="171450" lvl="0" indent="-171450">
              <a:buFont typeface="Arial" charset="0"/>
              <a:buChar char="•"/>
            </a:pPr>
            <a:r>
              <a:rPr lang="en-US" sz="1000" b="1" dirty="0">
                <a:solidFill>
                  <a:schemeClr val="bg1"/>
                </a:solidFill>
                <a:latin typeface="ArialBold" charset="0"/>
                <a:ea typeface="ArialBold" charset="0"/>
                <a:cs typeface="ArialBold" charset="0"/>
              </a:rPr>
              <a:t>Form 1041</a:t>
            </a:r>
            <a:br>
              <a:rPr lang="en-US" sz="1000" b="1" dirty="0">
                <a:solidFill>
                  <a:schemeClr val="bg1"/>
                </a:solidFill>
                <a:latin typeface="ArialBold" charset="0"/>
                <a:ea typeface="ArialBold" charset="0"/>
                <a:cs typeface="ArialBold" charset="0"/>
              </a:rPr>
            </a:br>
            <a:r>
              <a:rPr lang="en-US" sz="1000" b="1" dirty="0">
                <a:solidFill>
                  <a:schemeClr val="bg1"/>
                </a:solidFill>
                <a:latin typeface="ArialBold" charset="0"/>
                <a:ea typeface="ArialBold" charset="0"/>
                <a:cs typeface="ArialBold" charset="0"/>
              </a:rPr>
              <a:t>(Trust and estate)</a:t>
            </a:r>
          </a:p>
        </p:txBody>
      </p:sp>
      <p:grpSp>
        <p:nvGrpSpPr>
          <p:cNvPr id="28" name="Group 27"/>
          <p:cNvGrpSpPr/>
          <p:nvPr/>
        </p:nvGrpSpPr>
        <p:grpSpPr>
          <a:xfrm>
            <a:off x="6644843" y="1523518"/>
            <a:ext cx="824640" cy="622093"/>
            <a:chOff x="6966807" y="996992"/>
            <a:chExt cx="484847" cy="365760"/>
          </a:xfrm>
        </p:grpSpPr>
        <p:sp>
          <p:nvSpPr>
            <p:cNvPr id="29" name="Oval 28"/>
            <p:cNvSpPr/>
            <p:nvPr/>
          </p:nvSpPr>
          <p:spPr>
            <a:xfrm>
              <a:off x="7020232" y="996992"/>
              <a:ext cx="365760" cy="365760"/>
            </a:xfrm>
            <a:prstGeom prst="ellipse">
              <a:avLst/>
            </a:prstGeom>
            <a:solidFill>
              <a:schemeClr val="accent3"/>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TextBox 29"/>
            <p:cNvSpPr txBox="1"/>
            <p:nvPr/>
          </p:nvSpPr>
          <p:spPr>
            <a:xfrm>
              <a:off x="6966807" y="1055408"/>
              <a:ext cx="484847" cy="276779"/>
            </a:xfrm>
            <a:prstGeom prst="rect">
              <a:avLst/>
            </a:prstGeom>
            <a:noFill/>
          </p:spPr>
          <p:txBody>
            <a:bodyPr wrap="square" rtlCol="0">
              <a:spAutoFit/>
            </a:bodyPr>
            <a:lstStyle/>
            <a:p>
              <a:pPr algn="ctr"/>
              <a:r>
                <a:rPr lang="en-US" sz="1200" b="1" dirty="0">
                  <a:solidFill>
                    <a:schemeClr val="bg1"/>
                  </a:solidFill>
                  <a:latin typeface="ArialBold" charset="0"/>
                  <a:ea typeface="ArialBold" charset="0"/>
                  <a:cs typeface="ArialBold" charset="0"/>
                </a:rPr>
                <a:t>April</a:t>
              </a:r>
            </a:p>
            <a:p>
              <a:pPr algn="ctr"/>
              <a:r>
                <a:rPr lang="en-US" sz="1200" b="1" dirty="0">
                  <a:solidFill>
                    <a:schemeClr val="bg1"/>
                  </a:solidFill>
                  <a:latin typeface="ArialBold" charset="0"/>
                  <a:ea typeface="ArialBold" charset="0"/>
                  <a:cs typeface="ArialBold" charset="0"/>
                </a:rPr>
                <a:t>17</a:t>
              </a:r>
            </a:p>
          </p:txBody>
        </p:sp>
      </p:grpSp>
      <p:sp>
        <p:nvSpPr>
          <p:cNvPr id="31" name="TextBox 30"/>
          <p:cNvSpPr txBox="1"/>
          <p:nvPr/>
        </p:nvSpPr>
        <p:spPr>
          <a:xfrm>
            <a:off x="1171140" y="1871687"/>
            <a:ext cx="1117094" cy="369332"/>
          </a:xfrm>
          <a:prstGeom prst="rect">
            <a:avLst/>
          </a:prstGeom>
          <a:noFill/>
          <a:effectLst/>
        </p:spPr>
        <p:txBody>
          <a:bodyPr wrap="square" rtlCol="0">
            <a:spAutoFit/>
          </a:bodyPr>
          <a:lstStyle/>
          <a:p>
            <a:pPr lvl="0"/>
            <a:r>
              <a:rPr lang="en-US" sz="900" b="1" dirty="0">
                <a:solidFill>
                  <a:schemeClr val="accent3"/>
                </a:solidFill>
                <a:latin typeface="ArialBold" charset="0"/>
                <a:ea typeface="ArialBold" charset="0"/>
                <a:cs typeface="ArialBold" charset="0"/>
              </a:rPr>
              <a:t>(Extend until</a:t>
            </a:r>
            <a:br>
              <a:rPr lang="en-US" sz="900" b="1" dirty="0">
                <a:solidFill>
                  <a:schemeClr val="accent3"/>
                </a:solidFill>
                <a:latin typeface="ArialBold" charset="0"/>
                <a:ea typeface="ArialBold" charset="0"/>
                <a:cs typeface="ArialBold" charset="0"/>
              </a:rPr>
            </a:br>
            <a:r>
              <a:rPr lang="en-US" sz="900" b="1" dirty="0">
                <a:solidFill>
                  <a:schemeClr val="accent3"/>
                </a:solidFill>
                <a:latin typeface="ArialBold" charset="0"/>
                <a:ea typeface="ArialBold" charset="0"/>
                <a:cs typeface="ArialBold" charset="0"/>
              </a:rPr>
              <a:t>Sept. 17)</a:t>
            </a:r>
            <a:endParaRPr lang="en-US" sz="800" b="1" dirty="0">
              <a:solidFill>
                <a:schemeClr val="accent3"/>
              </a:solidFill>
              <a:latin typeface="ArialBold" charset="0"/>
              <a:ea typeface="ArialBold" charset="0"/>
              <a:cs typeface="ArialBold" charset="0"/>
            </a:endParaRPr>
          </a:p>
        </p:txBody>
      </p:sp>
      <p:sp>
        <p:nvSpPr>
          <p:cNvPr id="32" name="TextBox 31"/>
          <p:cNvSpPr txBox="1"/>
          <p:nvPr/>
        </p:nvSpPr>
        <p:spPr>
          <a:xfrm>
            <a:off x="3235467" y="1871687"/>
            <a:ext cx="1117094" cy="369332"/>
          </a:xfrm>
          <a:prstGeom prst="rect">
            <a:avLst/>
          </a:prstGeom>
          <a:noFill/>
          <a:effectLst/>
        </p:spPr>
        <p:txBody>
          <a:bodyPr wrap="square" rtlCol="0">
            <a:spAutoFit/>
          </a:bodyPr>
          <a:lstStyle/>
          <a:p>
            <a:pPr lvl="0"/>
            <a:r>
              <a:rPr lang="en-US" sz="900" b="1" dirty="0">
                <a:solidFill>
                  <a:schemeClr val="accent3"/>
                </a:solidFill>
                <a:latin typeface="ArialBold" charset="0"/>
                <a:ea typeface="ArialBold" charset="0"/>
                <a:cs typeface="ArialBold" charset="0"/>
              </a:rPr>
              <a:t>(Extend until</a:t>
            </a:r>
            <a:br>
              <a:rPr lang="en-US" sz="900" b="1" dirty="0">
                <a:solidFill>
                  <a:schemeClr val="accent3"/>
                </a:solidFill>
                <a:latin typeface="ArialBold" charset="0"/>
                <a:ea typeface="ArialBold" charset="0"/>
                <a:cs typeface="ArialBold" charset="0"/>
              </a:rPr>
            </a:br>
            <a:r>
              <a:rPr lang="en-US" sz="900" b="1" dirty="0">
                <a:solidFill>
                  <a:schemeClr val="accent3"/>
                </a:solidFill>
                <a:latin typeface="ArialBold" charset="0"/>
                <a:ea typeface="ArialBold" charset="0"/>
                <a:cs typeface="ArialBold" charset="0"/>
              </a:rPr>
              <a:t>Oct. 15)</a:t>
            </a:r>
            <a:endParaRPr lang="en-US" sz="800" b="1" dirty="0">
              <a:solidFill>
                <a:schemeClr val="accent3"/>
              </a:solidFill>
              <a:latin typeface="ArialBold" charset="0"/>
              <a:ea typeface="ArialBold" charset="0"/>
              <a:cs typeface="ArialBold" charset="0"/>
            </a:endParaRPr>
          </a:p>
        </p:txBody>
      </p:sp>
      <p:sp>
        <p:nvSpPr>
          <p:cNvPr id="33" name="TextBox 32"/>
          <p:cNvSpPr txBox="1"/>
          <p:nvPr/>
        </p:nvSpPr>
        <p:spPr>
          <a:xfrm>
            <a:off x="5292867" y="1871687"/>
            <a:ext cx="1117094" cy="369332"/>
          </a:xfrm>
          <a:prstGeom prst="rect">
            <a:avLst/>
          </a:prstGeom>
          <a:noFill/>
          <a:effectLst/>
        </p:spPr>
        <p:txBody>
          <a:bodyPr wrap="square" rtlCol="0">
            <a:spAutoFit/>
          </a:bodyPr>
          <a:lstStyle/>
          <a:p>
            <a:pPr lvl="0"/>
            <a:r>
              <a:rPr lang="en-US" sz="900" b="1" dirty="0">
                <a:solidFill>
                  <a:schemeClr val="accent3"/>
                </a:solidFill>
                <a:latin typeface="ArialBold" charset="0"/>
                <a:ea typeface="ArialBold" charset="0"/>
                <a:cs typeface="ArialBold" charset="0"/>
              </a:rPr>
              <a:t>(Extend until</a:t>
            </a:r>
            <a:br>
              <a:rPr lang="en-US" sz="900" b="1" dirty="0">
                <a:solidFill>
                  <a:schemeClr val="accent3"/>
                </a:solidFill>
                <a:latin typeface="ArialBold" charset="0"/>
                <a:ea typeface="ArialBold" charset="0"/>
                <a:cs typeface="ArialBold" charset="0"/>
              </a:rPr>
            </a:br>
            <a:r>
              <a:rPr lang="en-US" sz="900" b="1" dirty="0">
                <a:solidFill>
                  <a:schemeClr val="accent3"/>
                </a:solidFill>
                <a:latin typeface="ArialBold" charset="0"/>
                <a:ea typeface="ArialBold" charset="0"/>
                <a:cs typeface="ArialBold" charset="0"/>
              </a:rPr>
              <a:t>Oct. 15)</a:t>
            </a:r>
            <a:endParaRPr lang="en-US" sz="800" b="1" dirty="0">
              <a:solidFill>
                <a:schemeClr val="accent3"/>
              </a:solidFill>
              <a:latin typeface="ArialBold" charset="0"/>
              <a:ea typeface="ArialBold" charset="0"/>
              <a:cs typeface="ArialBold" charset="0"/>
            </a:endParaRPr>
          </a:p>
        </p:txBody>
      </p:sp>
      <p:sp>
        <p:nvSpPr>
          <p:cNvPr id="34" name="TextBox 33"/>
          <p:cNvSpPr txBox="1"/>
          <p:nvPr/>
        </p:nvSpPr>
        <p:spPr>
          <a:xfrm>
            <a:off x="7364122" y="1871687"/>
            <a:ext cx="1117094" cy="369332"/>
          </a:xfrm>
          <a:prstGeom prst="rect">
            <a:avLst/>
          </a:prstGeom>
          <a:noFill/>
          <a:effectLst/>
        </p:spPr>
        <p:txBody>
          <a:bodyPr wrap="square" rtlCol="0">
            <a:spAutoFit/>
          </a:bodyPr>
          <a:lstStyle/>
          <a:p>
            <a:pPr lvl="0"/>
            <a:r>
              <a:rPr lang="en-US" sz="900" b="1" dirty="0">
                <a:solidFill>
                  <a:schemeClr val="accent3"/>
                </a:solidFill>
                <a:latin typeface="ArialBold" charset="0"/>
                <a:ea typeface="ArialBold" charset="0"/>
                <a:cs typeface="ArialBold" charset="0"/>
              </a:rPr>
              <a:t>(Extend until</a:t>
            </a:r>
            <a:br>
              <a:rPr lang="en-US" sz="900" b="1" dirty="0">
                <a:solidFill>
                  <a:schemeClr val="accent3"/>
                </a:solidFill>
                <a:latin typeface="ArialBold" charset="0"/>
                <a:ea typeface="ArialBold" charset="0"/>
                <a:cs typeface="ArialBold" charset="0"/>
              </a:rPr>
            </a:br>
            <a:r>
              <a:rPr lang="en-US" sz="900" b="1" dirty="0">
                <a:solidFill>
                  <a:schemeClr val="accent3"/>
                </a:solidFill>
                <a:latin typeface="ArialBold" charset="0"/>
                <a:ea typeface="ArialBold" charset="0"/>
                <a:cs typeface="ArialBold" charset="0"/>
              </a:rPr>
              <a:t>Oct. 1)</a:t>
            </a:r>
            <a:endParaRPr lang="en-US" sz="800" b="1" dirty="0">
              <a:solidFill>
                <a:schemeClr val="accent3"/>
              </a:solidFill>
              <a:latin typeface="ArialBold" charset="0"/>
              <a:ea typeface="ArialBold" charset="0"/>
              <a:cs typeface="ArialBold" charset="0"/>
            </a:endParaRPr>
          </a:p>
        </p:txBody>
      </p:sp>
    </p:spTree>
    <p:extLst>
      <p:ext uri="{BB962C8B-B14F-4D97-AF65-F5344CB8AC3E}">
        <p14:creationId xmlns:p14="http://schemas.microsoft.com/office/powerpoint/2010/main" val="27282811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22659F"/>
                </a:solidFill>
              </a:rPr>
              <a:t>Top issues</a:t>
            </a:r>
            <a:r>
              <a:rPr lang="en-US" baseline="30000" dirty="0">
                <a:solidFill>
                  <a:srgbClr val="22659F"/>
                </a:solidFill>
              </a:rPr>
              <a:t> </a:t>
            </a:r>
            <a:r>
              <a:rPr lang="en-US" dirty="0">
                <a:solidFill>
                  <a:srgbClr val="22659F"/>
                </a:solidFill>
              </a:rPr>
              <a:t>for small business</a:t>
            </a:r>
          </a:p>
        </p:txBody>
      </p:sp>
      <p:sp>
        <p:nvSpPr>
          <p:cNvPr id="6" name="Content Placeholder 2"/>
          <p:cNvSpPr txBox="1">
            <a:spLocks/>
          </p:cNvSpPr>
          <p:nvPr/>
        </p:nvSpPr>
        <p:spPr>
          <a:xfrm>
            <a:off x="350871" y="1004476"/>
            <a:ext cx="3826107" cy="3494194"/>
          </a:xfrm>
          <a:prstGeom prst="rect">
            <a:avLst/>
          </a:prstGeom>
        </p:spPr>
        <p:txBody>
          <a:bodyPr numCol="1"/>
          <a:lstStyle>
            <a:lvl1pPr marL="228600" indent="-228600" algn="l" defTabSz="457200" rtl="0" eaLnBrk="0" fontAlgn="base" hangingPunct="0">
              <a:spcBef>
                <a:spcPts val="1200"/>
              </a:spcBef>
              <a:spcAft>
                <a:spcPct val="0"/>
              </a:spcAft>
              <a:buClr>
                <a:schemeClr val="accent1">
                  <a:lumMod val="60000"/>
                  <a:lumOff val="40000"/>
                </a:schemeClr>
              </a:buClr>
              <a:buSzPct val="100000"/>
              <a:buFont typeface="Arial"/>
              <a:buChar char="•"/>
              <a:defRPr sz="1700" b="0" kern="1200">
                <a:solidFill>
                  <a:schemeClr val="tx1">
                    <a:lumMod val="95000"/>
                    <a:lumOff val="5000"/>
                  </a:schemeClr>
                </a:solidFill>
                <a:latin typeface="Arial"/>
                <a:ea typeface="ＭＳ Ｐゴシック" pitchFamily="-112" charset="-128"/>
                <a:cs typeface="Arial"/>
              </a:defRPr>
            </a:lvl1pPr>
            <a:lvl2pPr marL="742950" indent="-285750" algn="l" defTabSz="457200" rtl="0" eaLnBrk="0" fontAlgn="base" hangingPunct="0">
              <a:spcBef>
                <a:spcPts val="1200"/>
              </a:spcBef>
              <a:spcAft>
                <a:spcPct val="0"/>
              </a:spcAft>
              <a:buClr>
                <a:schemeClr val="accent1">
                  <a:lumMod val="60000"/>
                  <a:lumOff val="40000"/>
                </a:schemeClr>
              </a:buClr>
              <a:buFont typeface="Lucida Grande"/>
              <a:buChar char="-"/>
              <a:defRPr sz="1700" b="0" kern="1200">
                <a:solidFill>
                  <a:schemeClr val="tx1">
                    <a:lumMod val="95000"/>
                    <a:lumOff val="5000"/>
                  </a:schemeClr>
                </a:solidFill>
                <a:latin typeface="Arial"/>
                <a:ea typeface="ＭＳ Ｐゴシック" pitchFamily="-112" charset="-128"/>
                <a:cs typeface="Arial"/>
              </a:defRPr>
            </a:lvl2pPr>
            <a:lvl3pPr marL="548640" indent="0" algn="l" defTabSz="457200" rtl="0" eaLnBrk="0" fontAlgn="base" hangingPunct="0">
              <a:spcBef>
                <a:spcPts val="1200"/>
              </a:spcBef>
              <a:spcAft>
                <a:spcPct val="0"/>
              </a:spcAft>
              <a:buClr>
                <a:schemeClr val="accent1">
                  <a:lumMod val="60000"/>
                  <a:lumOff val="40000"/>
                </a:schemeClr>
              </a:buClr>
              <a:buFont typeface="Lucida Grande"/>
              <a:buNone/>
              <a:defRPr sz="1700" b="0" kern="1200" baseline="0">
                <a:solidFill>
                  <a:schemeClr val="tx1">
                    <a:lumMod val="95000"/>
                    <a:lumOff val="5000"/>
                  </a:schemeClr>
                </a:solidFill>
                <a:latin typeface="Arial"/>
                <a:ea typeface="ＭＳ Ｐゴシック" pitchFamily="-112" charset="-128"/>
                <a:cs typeface="Arial"/>
              </a:defRPr>
            </a:lvl3pPr>
            <a:lvl4pPr marL="1600200" indent="-228600" algn="l" defTabSz="457200" rtl="0" eaLnBrk="0" fontAlgn="base" hangingPunct="0">
              <a:spcBef>
                <a:spcPts val="1200"/>
              </a:spcBef>
              <a:spcAft>
                <a:spcPct val="0"/>
              </a:spcAft>
              <a:buClr>
                <a:schemeClr val="accent1">
                  <a:lumMod val="60000"/>
                  <a:lumOff val="40000"/>
                </a:schemeClr>
              </a:buClr>
              <a:buFont typeface="Lucida Grande"/>
              <a:buChar char="-"/>
              <a:defRPr sz="1700" b="0" kern="1200">
                <a:solidFill>
                  <a:schemeClr val="tx1">
                    <a:lumMod val="95000"/>
                    <a:lumOff val="5000"/>
                  </a:schemeClr>
                </a:solidFill>
                <a:latin typeface="Arial"/>
                <a:ea typeface="ＭＳ Ｐゴシック" pitchFamily="-112" charset="-128"/>
                <a:cs typeface="Arial"/>
              </a:defRPr>
            </a:lvl4pPr>
            <a:lvl5pPr marL="1828800" indent="0" algn="l" defTabSz="457200" rtl="0" eaLnBrk="0" fontAlgn="base" hangingPunct="0">
              <a:spcBef>
                <a:spcPts val="1200"/>
              </a:spcBef>
              <a:spcAft>
                <a:spcPct val="0"/>
              </a:spcAft>
              <a:buClr>
                <a:srgbClr val="FF6600"/>
              </a:buClr>
              <a:buFont typeface="Lucida Grande"/>
              <a:buNone/>
              <a:defRPr sz="1700" b="0" kern="1200">
                <a:solidFill>
                  <a:schemeClr val="tx1">
                    <a:lumMod val="95000"/>
                    <a:lumOff val="5000"/>
                  </a:schemeClr>
                </a:solidFill>
                <a:latin typeface="Arial"/>
                <a:ea typeface="ＭＳ Ｐゴシック" pitchFamily="-112"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22659F"/>
              </a:buClr>
            </a:pPr>
            <a:r>
              <a:rPr lang="en-US" sz="1600" dirty="0"/>
              <a:t>Capital equipment/vehicle purchases in service by Dec. 31</a:t>
            </a:r>
          </a:p>
          <a:p>
            <a:pPr>
              <a:buClr>
                <a:srgbClr val="22659F"/>
              </a:buClr>
            </a:pPr>
            <a:r>
              <a:rPr lang="en-US" sz="1600" dirty="0"/>
              <a:t>Bonus/payroll adjustments</a:t>
            </a:r>
          </a:p>
          <a:p>
            <a:pPr>
              <a:buClr>
                <a:srgbClr val="22659F"/>
              </a:buClr>
            </a:pPr>
            <a:r>
              <a:rPr lang="en-US" sz="1600" dirty="0"/>
              <a:t>Bad debts</a:t>
            </a:r>
          </a:p>
          <a:p>
            <a:pPr>
              <a:buClr>
                <a:srgbClr val="22659F"/>
              </a:buClr>
            </a:pPr>
            <a:r>
              <a:rPr lang="en-US" sz="1600" dirty="0"/>
              <a:t>Defer/accelerate income/deductions </a:t>
            </a:r>
          </a:p>
          <a:p>
            <a:pPr>
              <a:buClr>
                <a:srgbClr val="22659F"/>
              </a:buClr>
            </a:pPr>
            <a:r>
              <a:rPr lang="en-US" sz="1600" dirty="0"/>
              <a:t>Health insurance </a:t>
            </a:r>
          </a:p>
          <a:p>
            <a:pPr>
              <a:buClr>
                <a:srgbClr val="22659F"/>
              </a:buClr>
            </a:pPr>
            <a:r>
              <a:rPr lang="en-US" sz="1600" dirty="0"/>
              <a:t>Retirement planning</a:t>
            </a:r>
          </a:p>
          <a:p>
            <a:pPr>
              <a:buClr>
                <a:srgbClr val="22659F"/>
              </a:buClr>
            </a:pPr>
            <a:endParaRPr lang="en-US" sz="1600" dirty="0"/>
          </a:p>
          <a:p>
            <a:pPr>
              <a:buClr>
                <a:srgbClr val="22659F"/>
              </a:buClr>
            </a:pPr>
            <a:endParaRPr lang="en-US" sz="1600" dirty="0"/>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85855" y="6927"/>
            <a:ext cx="4558145" cy="5136573"/>
          </a:xfrm>
          <a:prstGeom prst="rect">
            <a:avLst/>
          </a:prstGeom>
        </p:spPr>
      </p:pic>
      <p:pic>
        <p:nvPicPr>
          <p:cNvPr id="5" name="Picture 4"/>
          <p:cNvPicPr>
            <a:picLocks noChangeAspect="1"/>
          </p:cNvPicPr>
          <p:nvPr/>
        </p:nvPicPr>
        <p:blipFill>
          <a:blip r:embed="rId4" cstate="print">
            <a:alphaModFix amt="11000"/>
            <a:extLst>
              <a:ext uri="{28A0092B-C50C-407E-A947-70E740481C1C}">
                <a14:useLocalDpi xmlns:a14="http://schemas.microsoft.com/office/drawing/2010/main"/>
              </a:ext>
            </a:extLst>
          </a:blip>
          <a:stretch>
            <a:fillRect/>
          </a:stretch>
        </p:blipFill>
        <p:spPr>
          <a:xfrm>
            <a:off x="6685509" y="0"/>
            <a:ext cx="2458489" cy="3890356"/>
          </a:xfrm>
          <a:prstGeom prst="rect">
            <a:avLst/>
          </a:prstGeom>
        </p:spPr>
      </p:pic>
    </p:spTree>
    <p:extLst>
      <p:ext uri="{BB962C8B-B14F-4D97-AF65-F5344CB8AC3E}">
        <p14:creationId xmlns:p14="http://schemas.microsoft.com/office/powerpoint/2010/main" val="66710575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22659F"/>
                </a:solidFill>
              </a:rPr>
              <a:t>Depreciation</a:t>
            </a:r>
          </a:p>
        </p:txBody>
      </p:sp>
      <p:sp>
        <p:nvSpPr>
          <p:cNvPr id="5" name="Content Placeholder 10"/>
          <p:cNvSpPr>
            <a:spLocks noGrp="1"/>
          </p:cNvSpPr>
          <p:nvPr>
            <p:ph type="body" sz="quarter" idx="13"/>
          </p:nvPr>
        </p:nvSpPr>
        <p:spPr>
          <a:xfrm>
            <a:off x="458528" y="1040704"/>
            <a:ext cx="3891799" cy="3349625"/>
          </a:xfrm>
        </p:spPr>
        <p:txBody>
          <a:bodyPr/>
          <a:lstStyle/>
          <a:p>
            <a:pPr>
              <a:buClr>
                <a:srgbClr val="22659F"/>
              </a:buClr>
            </a:pPr>
            <a:r>
              <a:rPr lang="en-US" dirty="0"/>
              <a:t>Property eligible for 15-year </a:t>
            </a:r>
            <a:br>
              <a:rPr lang="en-US" dirty="0"/>
            </a:br>
            <a:r>
              <a:rPr lang="en-US" dirty="0"/>
              <a:t>straight-line depreciation — qualified leasehold improvements; restaurant and retail improvements</a:t>
            </a:r>
          </a:p>
          <a:p>
            <a:pPr>
              <a:buClr>
                <a:srgbClr val="22659F"/>
              </a:buClr>
            </a:pPr>
            <a:r>
              <a:rPr lang="en-US" dirty="0"/>
              <a:t>Section 179: $510K and phase out at </a:t>
            </a:r>
            <a:br>
              <a:rPr lang="en-US" dirty="0"/>
            </a:br>
            <a:r>
              <a:rPr lang="en-US" dirty="0"/>
              <a:t>$2,030,000 for 2017</a:t>
            </a:r>
          </a:p>
          <a:p>
            <a:pPr>
              <a:buClr>
                <a:srgbClr val="22659F"/>
              </a:buClr>
            </a:pPr>
            <a:r>
              <a:rPr lang="en-US" dirty="0"/>
              <a:t>HVAC placed in service after 2015 </a:t>
            </a:r>
            <a:br>
              <a:rPr lang="en-US" dirty="0"/>
            </a:br>
            <a:r>
              <a:rPr lang="en-US" dirty="0"/>
              <a:t>is eligible.</a:t>
            </a:r>
          </a:p>
        </p:txBody>
      </p:sp>
      <p:sp>
        <p:nvSpPr>
          <p:cNvPr id="6" name="Content Placeholder 10"/>
          <p:cNvSpPr txBox="1">
            <a:spLocks/>
          </p:cNvSpPr>
          <p:nvPr/>
        </p:nvSpPr>
        <p:spPr>
          <a:xfrm>
            <a:off x="4587629" y="1040704"/>
            <a:ext cx="3905207" cy="3349625"/>
          </a:xfrm>
          <a:prstGeom prst="rect">
            <a:avLst/>
          </a:prstGeom>
        </p:spPr>
        <p:txBody>
          <a:bodyPr vert="horz" lIns="0" tIns="0" rIns="0" bIns="0" rtlCol="0">
            <a:noAutofit/>
          </a:bodyPr>
          <a:lstStyle>
            <a:lvl1pPr marL="192024" indent="-192024" algn="l" defTabSz="457200" rtl="0" eaLnBrk="1" latinLnBrk="0" hangingPunct="1">
              <a:lnSpc>
                <a:spcPts val="2200"/>
              </a:lnSpc>
              <a:spcBef>
                <a:spcPts val="0"/>
              </a:spcBef>
              <a:spcAft>
                <a:spcPts val="1200"/>
              </a:spcAft>
              <a:buClr>
                <a:schemeClr val="tx2"/>
              </a:buClr>
              <a:buFont typeface="Arial"/>
              <a:buChar char="•"/>
              <a:defRPr sz="1600" kern="1200">
                <a:solidFill>
                  <a:schemeClr val="bg2"/>
                </a:solidFill>
                <a:latin typeface="+mn-lt"/>
                <a:ea typeface="+mn-ea"/>
                <a:cs typeface="+mn-cs"/>
              </a:defRPr>
            </a:lvl1pPr>
            <a:lvl2pPr marL="411480" indent="-192024" algn="l" defTabSz="457200" rtl="0" eaLnBrk="1" latinLnBrk="0" hangingPunct="1">
              <a:lnSpc>
                <a:spcPts val="2200"/>
              </a:lnSpc>
              <a:spcBef>
                <a:spcPts val="0"/>
              </a:spcBef>
              <a:spcAft>
                <a:spcPts val="1200"/>
              </a:spcAft>
              <a:buFont typeface="Arial"/>
              <a:buChar char="–"/>
              <a:defRPr sz="1600" kern="1200">
                <a:solidFill>
                  <a:schemeClr val="bg2"/>
                </a:solidFill>
                <a:latin typeface="+mn-lt"/>
                <a:ea typeface="+mn-ea"/>
                <a:cs typeface="+mn-cs"/>
              </a:defRPr>
            </a:lvl2pPr>
            <a:lvl3pPr marL="640080" indent="-192024" algn="l" defTabSz="457200" rtl="0" eaLnBrk="1" latinLnBrk="0" hangingPunct="1">
              <a:lnSpc>
                <a:spcPts val="2200"/>
              </a:lnSpc>
              <a:spcBef>
                <a:spcPts val="0"/>
              </a:spcBef>
              <a:spcAft>
                <a:spcPts val="1200"/>
              </a:spcAft>
              <a:buFont typeface="Arial"/>
              <a:buChar char="•"/>
              <a:defRPr sz="1600" kern="1200">
                <a:solidFill>
                  <a:schemeClr val="bg2"/>
                </a:solidFill>
                <a:latin typeface="+mn-lt"/>
                <a:ea typeface="+mn-ea"/>
                <a:cs typeface="+mn-cs"/>
              </a:defRPr>
            </a:lvl3pPr>
            <a:lvl4pPr marL="868680" indent="-192024" algn="l" defTabSz="457200" rtl="0" eaLnBrk="1" latinLnBrk="0" hangingPunct="1">
              <a:lnSpc>
                <a:spcPts val="2200"/>
              </a:lnSpc>
              <a:spcBef>
                <a:spcPts val="0"/>
              </a:spcBef>
              <a:spcAft>
                <a:spcPts val="1200"/>
              </a:spcAft>
              <a:buFont typeface="Arial"/>
              <a:buChar char="–"/>
              <a:defRPr sz="1600" kern="1200">
                <a:solidFill>
                  <a:schemeClr val="bg2"/>
                </a:solidFill>
                <a:latin typeface="+mn-lt"/>
                <a:ea typeface="+mn-ea"/>
                <a:cs typeface="+mn-cs"/>
              </a:defRPr>
            </a:lvl4pPr>
            <a:lvl5pPr marL="1097280" indent="-192024" algn="l" defTabSz="457200" rtl="0" eaLnBrk="1" latinLnBrk="0" hangingPunct="1">
              <a:lnSpc>
                <a:spcPts val="2200"/>
              </a:lnSpc>
              <a:spcBef>
                <a:spcPts val="0"/>
              </a:spcBef>
              <a:spcAft>
                <a:spcPts val="1200"/>
              </a:spcAft>
              <a:buFont typeface="Arial"/>
              <a:buChar char="»"/>
              <a:defRPr sz="1600" kern="1200">
                <a:solidFill>
                  <a:schemeClr val="bg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22659F"/>
              </a:buClr>
            </a:pPr>
            <a:r>
              <a:rPr lang="en-US" dirty="0"/>
              <a:t>Bonus depreciation of 50% of basis </a:t>
            </a:r>
            <a:br>
              <a:rPr lang="en-US" dirty="0"/>
            </a:br>
            <a:r>
              <a:rPr lang="en-US" dirty="0"/>
              <a:t>of qualifying property</a:t>
            </a:r>
          </a:p>
          <a:p>
            <a:pPr>
              <a:buClr>
                <a:srgbClr val="22659F"/>
              </a:buClr>
            </a:pPr>
            <a:r>
              <a:rPr lang="en-US" dirty="0"/>
              <a:t>Per current law, percentage phases down in 2018, 2019 </a:t>
            </a:r>
          </a:p>
          <a:p>
            <a:pPr>
              <a:buClr>
                <a:srgbClr val="22659F"/>
              </a:buClr>
            </a:pPr>
            <a:endParaRPr lang="en-US" dirty="0"/>
          </a:p>
        </p:txBody>
      </p:sp>
    </p:spTree>
    <p:extLst>
      <p:ext uri="{BB962C8B-B14F-4D97-AF65-F5344CB8AC3E}">
        <p14:creationId xmlns:p14="http://schemas.microsoft.com/office/powerpoint/2010/main" val="44790508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22659F"/>
                </a:solidFill>
              </a:rPr>
              <a:t>Small business — saving for retirement</a:t>
            </a:r>
          </a:p>
        </p:txBody>
      </p:sp>
      <p:sp>
        <p:nvSpPr>
          <p:cNvPr id="3" name="Content Placeholder 2"/>
          <p:cNvSpPr>
            <a:spLocks noGrp="1"/>
          </p:cNvSpPr>
          <p:nvPr>
            <p:ph type="body" sz="quarter" idx="13"/>
          </p:nvPr>
        </p:nvSpPr>
        <p:spPr>
          <a:xfrm>
            <a:off x="458528" y="1040702"/>
            <a:ext cx="6079431" cy="3349625"/>
          </a:xfrm>
        </p:spPr>
        <p:txBody>
          <a:bodyPr/>
          <a:lstStyle/>
          <a:p>
            <a:pPr marL="285750" indent="-285750">
              <a:buClr>
                <a:srgbClr val="22659F"/>
              </a:buClr>
              <a:buFont typeface="Arial" charset="0"/>
              <a:buChar char="•"/>
            </a:pPr>
            <a:r>
              <a:rPr lang="en-US" dirty="0"/>
              <a:t>Savings Incentive Match for Employees (SIMPLE)</a:t>
            </a:r>
          </a:p>
          <a:p>
            <a:pPr marL="285750" indent="-285750">
              <a:buClr>
                <a:srgbClr val="22659F"/>
              </a:buClr>
              <a:buFont typeface="Arial" charset="0"/>
              <a:buChar char="•"/>
            </a:pPr>
            <a:r>
              <a:rPr lang="en-US" dirty="0"/>
              <a:t>Simplified Employee Pension (SEP) plans</a:t>
            </a:r>
          </a:p>
          <a:p>
            <a:pPr marL="285750" indent="-285750">
              <a:buClr>
                <a:srgbClr val="22659F"/>
              </a:buClr>
              <a:buFont typeface="Arial" charset="0"/>
              <a:buChar char="•"/>
            </a:pPr>
            <a:r>
              <a:rPr lang="en-US" dirty="0"/>
              <a:t>Profit-sharing plans</a:t>
            </a:r>
          </a:p>
          <a:p>
            <a:pPr marL="285750" indent="-285750">
              <a:buClr>
                <a:srgbClr val="22659F"/>
              </a:buClr>
              <a:buFont typeface="Arial" charset="0"/>
              <a:buChar char="•"/>
            </a:pPr>
            <a:r>
              <a:rPr lang="en-US" dirty="0"/>
              <a:t>A variety of 401(k) plans</a:t>
            </a:r>
          </a:p>
          <a:p>
            <a:pPr marL="285750" indent="-285750">
              <a:buClr>
                <a:srgbClr val="22659F"/>
              </a:buClr>
              <a:buFont typeface="Arial" charset="0"/>
              <a:buChar char="•"/>
            </a:pPr>
            <a:r>
              <a:rPr lang="en-US" dirty="0"/>
              <a:t>For new plans — consider small employer pension</a:t>
            </a:r>
            <a:br>
              <a:rPr lang="en-US" dirty="0"/>
            </a:br>
            <a:r>
              <a:rPr lang="en-US" dirty="0"/>
              <a:t>plan start-up credit.</a:t>
            </a:r>
          </a:p>
        </p:txBody>
      </p:sp>
    </p:spTree>
    <p:extLst>
      <p:ext uri="{BB962C8B-B14F-4D97-AF65-F5344CB8AC3E}">
        <p14:creationId xmlns:p14="http://schemas.microsoft.com/office/powerpoint/2010/main" val="184542499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22659F"/>
                </a:solidFill>
              </a:rPr>
              <a:t>Protect yourself from identity theft</a:t>
            </a:r>
          </a:p>
        </p:txBody>
      </p:sp>
      <p:sp>
        <p:nvSpPr>
          <p:cNvPr id="9" name="Content Placeholder 2"/>
          <p:cNvSpPr>
            <a:spLocks noGrp="1"/>
          </p:cNvSpPr>
          <p:nvPr>
            <p:ph type="body" sz="quarter" idx="13"/>
          </p:nvPr>
        </p:nvSpPr>
        <p:spPr>
          <a:xfrm>
            <a:off x="458528" y="832884"/>
            <a:ext cx="6657167" cy="3866116"/>
          </a:xfrm>
        </p:spPr>
        <p:txBody>
          <a:bodyPr numCol="2"/>
          <a:lstStyle/>
          <a:p>
            <a:pPr>
              <a:buClr>
                <a:srgbClr val="22659F"/>
              </a:buClr>
            </a:pPr>
            <a:r>
              <a:rPr lang="en-US" dirty="0"/>
              <a:t>Individuals</a:t>
            </a:r>
          </a:p>
          <a:p>
            <a:pPr lvl="1">
              <a:buClr>
                <a:srgbClr val="22659F"/>
              </a:buClr>
            </a:pPr>
            <a:r>
              <a:rPr lang="en-US" dirty="0"/>
              <a:t>Protect your information.</a:t>
            </a:r>
          </a:p>
          <a:p>
            <a:pPr marL="900113" lvl="3" indent="-167879">
              <a:buClr>
                <a:srgbClr val="22659F"/>
              </a:buClr>
            </a:pPr>
            <a:r>
              <a:rPr lang="en-US" dirty="0"/>
              <a:t>Shred your mail.</a:t>
            </a:r>
          </a:p>
          <a:p>
            <a:pPr marL="900113" lvl="3" indent="-167879">
              <a:buClr>
                <a:srgbClr val="22659F"/>
              </a:buClr>
            </a:pPr>
            <a:r>
              <a:rPr lang="en-US" dirty="0"/>
              <a:t>Don’t be fooled by “phishing” or other phone or email scams.</a:t>
            </a:r>
          </a:p>
          <a:p>
            <a:pPr marL="900113" lvl="3" indent="-167879">
              <a:buClr>
                <a:srgbClr val="22659F"/>
              </a:buClr>
            </a:pPr>
            <a:r>
              <a:rPr lang="en-US" dirty="0"/>
              <a:t>Check your credit report regularly.</a:t>
            </a:r>
          </a:p>
          <a:p>
            <a:pPr marL="900113" lvl="3" indent="-167879">
              <a:buClr>
                <a:srgbClr val="22659F"/>
              </a:buClr>
            </a:pPr>
            <a:r>
              <a:rPr lang="en-US" dirty="0"/>
              <a:t>Contact all three reporting agencies as soon as you have a breach.</a:t>
            </a:r>
          </a:p>
          <a:p>
            <a:pPr>
              <a:buClr>
                <a:srgbClr val="22659F"/>
              </a:buClr>
            </a:pPr>
            <a:r>
              <a:rPr lang="en-US" dirty="0"/>
              <a:t>Businesses</a:t>
            </a:r>
          </a:p>
          <a:p>
            <a:pPr lvl="1">
              <a:buClr>
                <a:srgbClr val="22659F"/>
              </a:buClr>
            </a:pPr>
            <a:r>
              <a:rPr lang="en-US" dirty="0"/>
              <a:t>Develop/update</a:t>
            </a:r>
            <a:br>
              <a:rPr lang="en-US" dirty="0"/>
            </a:br>
            <a:r>
              <a:rPr lang="en-US" dirty="0"/>
              <a:t>security plan.</a:t>
            </a:r>
          </a:p>
          <a:p>
            <a:pPr lvl="1">
              <a:buClr>
                <a:srgbClr val="22659F"/>
              </a:buClr>
            </a:pPr>
            <a:r>
              <a:rPr lang="en-US" dirty="0"/>
              <a:t>Only collect what you</a:t>
            </a:r>
            <a:br>
              <a:rPr lang="en-US" dirty="0"/>
            </a:br>
            <a:r>
              <a:rPr lang="en-US" dirty="0"/>
              <a:t>need for as long as</a:t>
            </a:r>
            <a:br>
              <a:rPr lang="en-US" dirty="0"/>
            </a:br>
            <a:r>
              <a:rPr lang="en-US" dirty="0"/>
              <a:t>you need it.</a:t>
            </a:r>
          </a:p>
          <a:p>
            <a:pPr lvl="1">
              <a:buClr>
                <a:srgbClr val="22659F"/>
              </a:buClr>
            </a:pPr>
            <a:r>
              <a:rPr lang="en-US" dirty="0"/>
              <a:t>Secure your network.</a:t>
            </a:r>
          </a:p>
          <a:p>
            <a:pPr lvl="1">
              <a:buClr>
                <a:srgbClr val="22659F"/>
              </a:buClr>
            </a:pPr>
            <a:r>
              <a:rPr lang="en-US" dirty="0"/>
              <a:t>Train and restrict access.</a:t>
            </a:r>
          </a:p>
          <a:p>
            <a:pPr lvl="1">
              <a:buClr>
                <a:srgbClr val="22659F"/>
              </a:buClr>
            </a:pPr>
            <a:r>
              <a:rPr lang="en-US" dirty="0"/>
              <a:t>Audit regularly.</a:t>
            </a:r>
          </a:p>
        </p:txBody>
      </p:sp>
      <p:sp>
        <p:nvSpPr>
          <p:cNvPr id="4" name="Slide Number Placeholder 3"/>
          <p:cNvSpPr>
            <a:spLocks noGrp="1"/>
          </p:cNvSpPr>
          <p:nvPr>
            <p:ph type="sldNum" sz="quarter" idx="4294967295"/>
          </p:nvPr>
        </p:nvSpPr>
        <p:spPr>
          <a:xfrm>
            <a:off x="7543800" y="4699000"/>
            <a:ext cx="1600200" cy="277813"/>
          </a:xfrm>
          <a:prstGeom prst="rect">
            <a:avLst/>
          </a:prstGeom>
        </p:spPr>
        <p:txBody>
          <a:bodyPr/>
          <a:lstStyle/>
          <a:p>
            <a:pPr>
              <a:defRPr/>
            </a:pPr>
            <a:fld id="{DFF33187-2ED5-48F0-8946-0190753F7541}" type="slidenum">
              <a:rPr lang="en-US" smtClean="0"/>
              <a:pPr>
                <a:defRPr/>
              </a:pPr>
              <a:t>23</a:t>
            </a:fld>
            <a:endParaRPr lang="en-US" dirty="0"/>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51072" y="0"/>
            <a:ext cx="2292927" cy="5143500"/>
          </a:xfrm>
          <a:prstGeom prst="rect">
            <a:avLst/>
          </a:prstGeom>
        </p:spPr>
      </p:pic>
    </p:spTree>
    <p:extLst>
      <p:ext uri="{BB962C8B-B14F-4D97-AF65-F5344CB8AC3E}">
        <p14:creationId xmlns:p14="http://schemas.microsoft.com/office/powerpoint/2010/main" val="206113940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4" name="TextBox 3"/>
          <p:cNvSpPr txBox="1"/>
          <p:nvPr/>
        </p:nvSpPr>
        <p:spPr>
          <a:xfrm>
            <a:off x="505691" y="2289126"/>
            <a:ext cx="5789903" cy="1138773"/>
          </a:xfrm>
          <a:prstGeom prst="rect">
            <a:avLst/>
          </a:prstGeom>
          <a:noFill/>
        </p:spPr>
        <p:txBody>
          <a:bodyPr wrap="square" lIns="0" tIns="0" bIns="0" rtlCol="0">
            <a:noAutofit/>
          </a:bodyPr>
          <a:lstStyle/>
          <a:p>
            <a:r>
              <a:rPr lang="en-US" sz="6800" dirty="0">
                <a:solidFill>
                  <a:srgbClr val="FFFFFF"/>
                </a:solidFill>
              </a:rPr>
              <a:t>Thank you</a:t>
            </a:r>
          </a:p>
        </p:txBody>
      </p:sp>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5691" y="431386"/>
            <a:ext cx="970804" cy="439609"/>
          </a:xfrm>
          <a:prstGeom prst="rect">
            <a:avLst/>
          </a:prstGeom>
        </p:spPr>
      </p:pic>
      <p:sp>
        <p:nvSpPr>
          <p:cNvPr id="7" name="TextBox 6"/>
          <p:cNvSpPr txBox="1"/>
          <p:nvPr/>
        </p:nvSpPr>
        <p:spPr>
          <a:xfrm>
            <a:off x="505691" y="4431606"/>
            <a:ext cx="6581701" cy="235962"/>
          </a:xfrm>
          <a:prstGeom prst="rect">
            <a:avLst/>
          </a:prstGeom>
          <a:noFill/>
        </p:spPr>
        <p:txBody>
          <a:bodyPr wrap="square" rtlCol="0">
            <a:spAutoFit/>
          </a:bodyPr>
          <a:lstStyle/>
          <a:p>
            <a:r>
              <a:rPr lang="en-US" sz="1400" baseline="30000" dirty="0">
                <a:solidFill>
                  <a:schemeClr val="bg1"/>
                </a:solidFill>
              </a:rPr>
              <a:t>© 2017 Association of International Certified Professional Accountants. All rights reserved.</a:t>
            </a:r>
          </a:p>
        </p:txBody>
      </p:sp>
    </p:spTree>
    <p:extLst>
      <p:ext uri="{BB962C8B-B14F-4D97-AF65-F5344CB8AC3E}">
        <p14:creationId xmlns:p14="http://schemas.microsoft.com/office/powerpoint/2010/main" val="205657632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22659F"/>
                </a:solidFill>
              </a:rPr>
              <a:t>Expired provisions</a:t>
            </a:r>
            <a:br>
              <a:rPr lang="en-US" dirty="0">
                <a:solidFill>
                  <a:srgbClr val="22659F"/>
                </a:solidFill>
              </a:rPr>
            </a:br>
            <a:r>
              <a:rPr lang="en-US" dirty="0">
                <a:solidFill>
                  <a:srgbClr val="22659F"/>
                </a:solidFill>
              </a:rPr>
              <a:t>(at the end of 2016)</a:t>
            </a:r>
          </a:p>
        </p:txBody>
      </p:sp>
      <p:sp>
        <p:nvSpPr>
          <p:cNvPr id="3" name="Content Placeholder 2"/>
          <p:cNvSpPr>
            <a:spLocks noGrp="1"/>
          </p:cNvSpPr>
          <p:nvPr>
            <p:ph idx="1"/>
          </p:nvPr>
        </p:nvSpPr>
        <p:spPr>
          <a:xfrm>
            <a:off x="458529" y="1225090"/>
            <a:ext cx="8583058" cy="3394472"/>
          </a:xfrm>
        </p:spPr>
        <p:txBody>
          <a:bodyPr numCol="2">
            <a:normAutofit/>
          </a:bodyPr>
          <a:lstStyle/>
          <a:p>
            <a:pPr marL="285750" indent="-285750">
              <a:buClr>
                <a:srgbClr val="22659F"/>
              </a:buClr>
              <a:buFont typeface="Arial" charset="0"/>
              <a:buChar char="•"/>
            </a:pPr>
            <a:r>
              <a:rPr lang="en-US" dirty="0"/>
              <a:t>Exclusion of discharge of indebtedness</a:t>
            </a:r>
            <a:br>
              <a:rPr lang="en-US" dirty="0"/>
            </a:br>
            <a:r>
              <a:rPr lang="en-US" dirty="0"/>
              <a:t>on principal residence</a:t>
            </a:r>
          </a:p>
          <a:p>
            <a:pPr marL="285750" indent="-285750">
              <a:buClr>
                <a:srgbClr val="22659F"/>
              </a:buClr>
              <a:buFont typeface="Arial" charset="0"/>
              <a:buChar char="•"/>
            </a:pPr>
            <a:r>
              <a:rPr lang="en-US" dirty="0"/>
              <a:t>Deduction of mortgage insurance premiums</a:t>
            </a:r>
          </a:p>
          <a:p>
            <a:pPr marL="285750" indent="-285750">
              <a:buClr>
                <a:srgbClr val="22659F"/>
              </a:buClr>
              <a:buFont typeface="Arial" charset="0"/>
              <a:buChar char="•"/>
            </a:pPr>
            <a:r>
              <a:rPr lang="en-US" dirty="0"/>
              <a:t>7.5% AGI floor for medical expenses</a:t>
            </a:r>
            <a:br>
              <a:rPr lang="en-US" dirty="0"/>
            </a:br>
            <a:r>
              <a:rPr lang="en-US" dirty="0"/>
              <a:t>for taxpayers over the age of 65</a:t>
            </a:r>
          </a:p>
          <a:p>
            <a:pPr marL="285750" indent="-285750">
              <a:buClr>
                <a:srgbClr val="22659F"/>
              </a:buClr>
              <a:buFont typeface="Arial" charset="0"/>
              <a:buChar char="•"/>
            </a:pPr>
            <a:r>
              <a:rPr lang="en-US" dirty="0"/>
              <a:t>Above-the-line deduction for qualified tuition and fees</a:t>
            </a:r>
          </a:p>
          <a:p>
            <a:pPr marL="285750" indent="-285750">
              <a:buClr>
                <a:srgbClr val="22659F"/>
              </a:buClr>
              <a:buFont typeface="Arial" charset="0"/>
              <a:buChar char="•"/>
            </a:pPr>
            <a:r>
              <a:rPr lang="en-US" dirty="0"/>
              <a:t>10% credit for qualified energy property</a:t>
            </a:r>
          </a:p>
          <a:p>
            <a:pPr marL="285750" indent="-285750">
              <a:buClr>
                <a:srgbClr val="22659F"/>
              </a:buClr>
              <a:buFont typeface="Arial" charset="0"/>
              <a:buChar char="•"/>
            </a:pPr>
            <a:endParaRPr lang="en-US" dirty="0"/>
          </a:p>
          <a:p>
            <a:pPr marL="285750" indent="-285750">
              <a:buClr>
                <a:srgbClr val="22659F"/>
              </a:buClr>
              <a:buFont typeface="Arial" charset="0"/>
              <a:buChar char="•"/>
            </a:pPr>
            <a:endParaRPr lang="en-US" dirty="0"/>
          </a:p>
        </p:txBody>
      </p:sp>
      <p:sp>
        <p:nvSpPr>
          <p:cNvPr id="4" name="Slide Number Placeholder 3"/>
          <p:cNvSpPr>
            <a:spLocks noGrp="1"/>
          </p:cNvSpPr>
          <p:nvPr>
            <p:ph type="sldNum" sz="quarter" idx="4294967295"/>
          </p:nvPr>
        </p:nvSpPr>
        <p:spPr>
          <a:xfrm>
            <a:off x="7543800" y="4699000"/>
            <a:ext cx="1600200" cy="277813"/>
          </a:xfrm>
          <a:prstGeom prst="rect">
            <a:avLst/>
          </a:prstGeom>
        </p:spPr>
        <p:txBody>
          <a:bodyPr/>
          <a:lstStyle/>
          <a:p>
            <a:pPr>
              <a:defRPr/>
            </a:pPr>
            <a:fld id="{DFF33187-2ED5-48F0-8946-0190753F7541}" type="slidenum">
              <a:rPr lang="en-US" smtClean="0"/>
              <a:pPr>
                <a:defRPr/>
              </a:pPr>
              <a:t>3</a:t>
            </a:fld>
            <a:endParaRPr lang="en-US" dirty="0"/>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756564" y="0"/>
            <a:ext cx="3387436" cy="5143500"/>
          </a:xfrm>
          <a:prstGeom prst="rect">
            <a:avLst/>
          </a:prstGeom>
        </p:spPr>
      </p:pic>
      <p:pic>
        <p:nvPicPr>
          <p:cNvPr id="6" name="Picture 5"/>
          <p:cNvPicPr>
            <a:picLocks noChangeAspect="1"/>
          </p:cNvPicPr>
          <p:nvPr/>
        </p:nvPicPr>
        <p:blipFill>
          <a:blip r:embed="rId4" cstate="print">
            <a:alphaModFix amt="11000"/>
            <a:extLst>
              <a:ext uri="{28A0092B-C50C-407E-A947-70E740481C1C}">
                <a14:useLocalDpi xmlns:a14="http://schemas.microsoft.com/office/drawing/2010/main"/>
              </a:ext>
            </a:extLst>
          </a:blip>
          <a:stretch>
            <a:fillRect/>
          </a:stretch>
        </p:blipFill>
        <p:spPr>
          <a:xfrm>
            <a:off x="5893593" y="0"/>
            <a:ext cx="3250406" cy="5143500"/>
          </a:xfrm>
          <a:prstGeom prst="rect">
            <a:avLst/>
          </a:prstGeom>
        </p:spPr>
      </p:pic>
    </p:spTree>
    <p:extLst>
      <p:ext uri="{BB962C8B-B14F-4D97-AF65-F5344CB8AC3E}">
        <p14:creationId xmlns:p14="http://schemas.microsoft.com/office/powerpoint/2010/main" val="248949350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22659F"/>
                </a:solidFill>
              </a:rPr>
              <a:t>Tax brackets for 2017</a:t>
            </a:r>
          </a:p>
        </p:txBody>
      </p:sp>
      <p:cxnSp>
        <p:nvCxnSpPr>
          <p:cNvPr id="7" name="Straight Connector 6"/>
          <p:cNvCxnSpPr/>
          <p:nvPr/>
        </p:nvCxnSpPr>
        <p:spPr>
          <a:xfrm>
            <a:off x="1239686" y="4651859"/>
            <a:ext cx="6696457" cy="0"/>
          </a:xfrm>
          <a:prstGeom prst="line">
            <a:avLst/>
          </a:prstGeom>
          <a:ln w="1587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1239686" y="905358"/>
            <a:ext cx="6696457" cy="0"/>
          </a:xfrm>
          <a:prstGeom prst="line">
            <a:avLst/>
          </a:prstGeom>
          <a:ln w="15875">
            <a:solidFill>
              <a:schemeClr val="bg1"/>
            </a:solidFill>
          </a:ln>
          <a:effectLst/>
        </p:spPr>
        <p:style>
          <a:lnRef idx="2">
            <a:schemeClr val="accent1"/>
          </a:lnRef>
          <a:fillRef idx="0">
            <a:schemeClr val="accent1"/>
          </a:fillRef>
          <a:effectRef idx="1">
            <a:schemeClr val="accent1"/>
          </a:effectRef>
          <a:fontRef idx="minor">
            <a:schemeClr val="tx1"/>
          </a:fontRef>
        </p:style>
      </p:cxnSp>
      <p:graphicFrame>
        <p:nvGraphicFramePr>
          <p:cNvPr id="9" name="Content Placeholder 3"/>
          <p:cNvGraphicFramePr>
            <a:graphicFrameLocks/>
          </p:cNvGraphicFramePr>
          <p:nvPr>
            <p:extLst>
              <p:ext uri="{D42A27DB-BD31-4B8C-83A1-F6EECF244321}">
                <p14:modId xmlns:p14="http://schemas.microsoft.com/office/powerpoint/2010/main" val="1949236293"/>
              </p:ext>
            </p:extLst>
          </p:nvPr>
        </p:nvGraphicFramePr>
        <p:xfrm>
          <a:off x="458529" y="1184809"/>
          <a:ext cx="7032237" cy="2648360"/>
        </p:xfrm>
        <a:graphic>
          <a:graphicData uri="http://schemas.openxmlformats.org/drawingml/2006/table">
            <a:tbl>
              <a:tblPr firstRow="1" bandRow="1">
                <a:tableStyleId>{5C22544A-7EE6-4342-B048-85BDC9FD1C3A}</a:tableStyleId>
              </a:tblPr>
              <a:tblGrid>
                <a:gridCol w="676473">
                  <a:extLst>
                    <a:ext uri="{9D8B030D-6E8A-4147-A177-3AD203B41FA5}">
                      <a16:colId xmlns:a16="http://schemas.microsoft.com/office/drawing/2014/main" val="20000"/>
                    </a:ext>
                  </a:extLst>
                </a:gridCol>
                <a:gridCol w="2118588">
                  <a:extLst>
                    <a:ext uri="{9D8B030D-6E8A-4147-A177-3AD203B41FA5}">
                      <a16:colId xmlns:a16="http://schemas.microsoft.com/office/drawing/2014/main" val="20001"/>
                    </a:ext>
                  </a:extLst>
                </a:gridCol>
                <a:gridCol w="2118588">
                  <a:extLst>
                    <a:ext uri="{9D8B030D-6E8A-4147-A177-3AD203B41FA5}">
                      <a16:colId xmlns:a16="http://schemas.microsoft.com/office/drawing/2014/main" val="20002"/>
                    </a:ext>
                  </a:extLst>
                </a:gridCol>
                <a:gridCol w="2118588">
                  <a:extLst>
                    <a:ext uri="{9D8B030D-6E8A-4147-A177-3AD203B41FA5}">
                      <a16:colId xmlns:a16="http://schemas.microsoft.com/office/drawing/2014/main" val="20003"/>
                    </a:ext>
                  </a:extLst>
                </a:gridCol>
              </a:tblGrid>
              <a:tr h="331045">
                <a:tc>
                  <a:txBody>
                    <a:bodyPr/>
                    <a:lstStyle/>
                    <a:p>
                      <a:r>
                        <a:rPr lang="en-US" sz="1100" b="1" i="0" dirty="0">
                          <a:solidFill>
                            <a:srgbClr val="22659F"/>
                          </a:solidFill>
                          <a:latin typeface="ArialBold" charset="0"/>
                          <a:ea typeface="ArialBold" charset="0"/>
                          <a:cs typeface="ArialBold" charset="0"/>
                        </a:rPr>
                        <a:t>Rate</a:t>
                      </a:r>
                    </a:p>
                  </a:txBody>
                  <a:tcPr marL="68580" marR="68580" marT="34290" marB="34290">
                    <a:solidFill>
                      <a:schemeClr val="bg1"/>
                    </a:solidFill>
                  </a:tcPr>
                </a:tc>
                <a:tc>
                  <a:txBody>
                    <a:bodyPr/>
                    <a:lstStyle/>
                    <a:p>
                      <a:r>
                        <a:rPr lang="en-US" sz="1100" b="1" i="0" dirty="0">
                          <a:solidFill>
                            <a:srgbClr val="22659F"/>
                          </a:solidFill>
                          <a:latin typeface="ArialBold" charset="0"/>
                          <a:ea typeface="ArialBold" charset="0"/>
                          <a:cs typeface="ArialBold" charset="0"/>
                        </a:rPr>
                        <a:t>Single</a:t>
                      </a:r>
                    </a:p>
                  </a:txBody>
                  <a:tcPr marL="68580" marR="68580" marT="34290" marB="34290">
                    <a:solidFill>
                      <a:schemeClr val="bg1"/>
                    </a:solidFill>
                  </a:tcPr>
                </a:tc>
                <a:tc>
                  <a:txBody>
                    <a:bodyPr/>
                    <a:lstStyle/>
                    <a:p>
                      <a:r>
                        <a:rPr lang="en-US" sz="1100" b="1" i="0" dirty="0">
                          <a:solidFill>
                            <a:srgbClr val="22659F"/>
                          </a:solidFill>
                          <a:latin typeface="ArialBold" charset="0"/>
                          <a:ea typeface="ArialBold" charset="0"/>
                          <a:cs typeface="ArialBold" charset="0"/>
                        </a:rPr>
                        <a:t>Married</a:t>
                      </a:r>
                      <a:r>
                        <a:rPr lang="en-US" sz="1100" b="1" i="0" baseline="0" dirty="0">
                          <a:solidFill>
                            <a:srgbClr val="22659F"/>
                          </a:solidFill>
                          <a:latin typeface="ArialBold" charset="0"/>
                          <a:ea typeface="ArialBold" charset="0"/>
                          <a:cs typeface="ArialBold" charset="0"/>
                        </a:rPr>
                        <a:t> (filing jointly)</a:t>
                      </a:r>
                      <a:endParaRPr lang="en-US" sz="1100" b="1" i="0" dirty="0">
                        <a:solidFill>
                          <a:srgbClr val="22659F"/>
                        </a:solidFill>
                        <a:latin typeface="ArialBold" charset="0"/>
                        <a:ea typeface="ArialBold" charset="0"/>
                        <a:cs typeface="ArialBold" charset="0"/>
                      </a:endParaRPr>
                    </a:p>
                  </a:txBody>
                  <a:tcPr marL="68580" marR="68580" marT="34290" marB="34290">
                    <a:solidFill>
                      <a:schemeClr val="bg1"/>
                    </a:solidFill>
                  </a:tcPr>
                </a:tc>
                <a:tc>
                  <a:txBody>
                    <a:bodyPr/>
                    <a:lstStyle/>
                    <a:p>
                      <a:r>
                        <a:rPr lang="en-US" sz="1100" b="1" i="0" dirty="0">
                          <a:solidFill>
                            <a:srgbClr val="22659F"/>
                          </a:solidFill>
                          <a:latin typeface="ArialBold" charset="0"/>
                          <a:ea typeface="ArialBold" charset="0"/>
                          <a:cs typeface="ArialBold" charset="0"/>
                        </a:rPr>
                        <a:t>Head of household</a:t>
                      </a:r>
                    </a:p>
                  </a:txBody>
                  <a:tcPr marL="68580" marR="68580" marT="34290" marB="34290">
                    <a:solidFill>
                      <a:schemeClr val="bg1"/>
                    </a:solidFill>
                  </a:tcPr>
                </a:tc>
                <a:extLst>
                  <a:ext uri="{0D108BD9-81ED-4DB2-BD59-A6C34878D82A}">
                    <a16:rowId xmlns:a16="http://schemas.microsoft.com/office/drawing/2014/main" val="10000"/>
                  </a:ext>
                </a:extLst>
              </a:tr>
              <a:tr h="331045">
                <a:tc>
                  <a:txBody>
                    <a:bodyPr/>
                    <a:lstStyle/>
                    <a:p>
                      <a:r>
                        <a:rPr lang="en-US" sz="1100" dirty="0">
                          <a:latin typeface="Arial"/>
                          <a:cs typeface="Arial"/>
                        </a:rPr>
                        <a:t>10%</a:t>
                      </a:r>
                    </a:p>
                  </a:txBody>
                  <a:tcPr marL="68580" marR="68580" marT="34290" marB="34290">
                    <a:noFill/>
                  </a:tcPr>
                </a:tc>
                <a:tc>
                  <a:txBody>
                    <a:bodyPr/>
                    <a:lstStyle/>
                    <a:p>
                      <a:r>
                        <a:rPr lang="en-US" sz="1100" dirty="0">
                          <a:latin typeface="Arial"/>
                          <a:cs typeface="Arial"/>
                        </a:rPr>
                        <a:t>$0–$9,325</a:t>
                      </a:r>
                    </a:p>
                  </a:txBody>
                  <a:tcPr marL="68580" marR="68580" marT="34290" marB="34290">
                    <a:noFill/>
                  </a:tcPr>
                </a:tc>
                <a:tc>
                  <a:txBody>
                    <a:bodyPr/>
                    <a:lstStyle/>
                    <a:p>
                      <a:r>
                        <a:rPr lang="en-US" sz="1100" dirty="0">
                          <a:latin typeface="Arial"/>
                          <a:cs typeface="Arial"/>
                        </a:rPr>
                        <a:t>$0–$18,650</a:t>
                      </a:r>
                    </a:p>
                  </a:txBody>
                  <a:tcPr marL="68580" marR="68580" marT="34290" marB="34290">
                    <a:noFill/>
                  </a:tcPr>
                </a:tc>
                <a:tc>
                  <a:txBody>
                    <a:bodyPr/>
                    <a:lstStyle/>
                    <a:p>
                      <a:r>
                        <a:rPr lang="en-US" sz="1100" dirty="0">
                          <a:latin typeface="Arial"/>
                          <a:cs typeface="Arial"/>
                        </a:rPr>
                        <a:t>$0–$13,350</a:t>
                      </a:r>
                    </a:p>
                  </a:txBody>
                  <a:tcPr marL="68580" marR="68580" marT="34290" marB="34290">
                    <a:noFill/>
                  </a:tcPr>
                </a:tc>
                <a:extLst>
                  <a:ext uri="{0D108BD9-81ED-4DB2-BD59-A6C34878D82A}">
                    <a16:rowId xmlns:a16="http://schemas.microsoft.com/office/drawing/2014/main" val="10001"/>
                  </a:ext>
                </a:extLst>
              </a:tr>
              <a:tr h="331045">
                <a:tc>
                  <a:txBody>
                    <a:bodyPr/>
                    <a:lstStyle/>
                    <a:p>
                      <a:r>
                        <a:rPr lang="en-US" sz="1100" dirty="0">
                          <a:latin typeface="Arial"/>
                          <a:cs typeface="Arial"/>
                        </a:rPr>
                        <a:t>15%</a:t>
                      </a:r>
                    </a:p>
                  </a:txBody>
                  <a:tcPr marL="68580" marR="68580" marT="34290" marB="34290">
                    <a:noFill/>
                  </a:tcPr>
                </a:tc>
                <a:tc>
                  <a:txBody>
                    <a:bodyPr/>
                    <a:lstStyle/>
                    <a:p>
                      <a:r>
                        <a:rPr lang="en-US" sz="1100" dirty="0">
                          <a:latin typeface="Arial"/>
                          <a:cs typeface="Arial"/>
                        </a:rPr>
                        <a:t>$9,326–$37,950</a:t>
                      </a:r>
                    </a:p>
                  </a:txBody>
                  <a:tcPr marL="68580" marR="68580" marT="34290" marB="34290">
                    <a:noFill/>
                  </a:tcPr>
                </a:tc>
                <a:tc>
                  <a:txBody>
                    <a:bodyPr/>
                    <a:lstStyle/>
                    <a:p>
                      <a:r>
                        <a:rPr lang="en-US" sz="1100" dirty="0">
                          <a:latin typeface="Arial"/>
                          <a:cs typeface="Arial"/>
                        </a:rPr>
                        <a:t>$18,651–$75,900</a:t>
                      </a:r>
                    </a:p>
                  </a:txBody>
                  <a:tcPr marL="68580" marR="68580" marT="34290" marB="34290">
                    <a:noFill/>
                  </a:tcPr>
                </a:tc>
                <a:tc>
                  <a:txBody>
                    <a:bodyPr/>
                    <a:lstStyle/>
                    <a:p>
                      <a:r>
                        <a:rPr lang="en-US" sz="1100" dirty="0">
                          <a:latin typeface="Arial"/>
                          <a:cs typeface="Arial"/>
                        </a:rPr>
                        <a:t>$13,351–</a:t>
                      </a:r>
                      <a:r>
                        <a:rPr lang="en-US" sz="1100" baseline="0" dirty="0">
                          <a:latin typeface="Arial"/>
                          <a:cs typeface="Arial"/>
                        </a:rPr>
                        <a:t>$50,800</a:t>
                      </a:r>
                      <a:endParaRPr lang="en-US" sz="1100" dirty="0">
                        <a:latin typeface="Arial"/>
                        <a:cs typeface="Arial"/>
                      </a:endParaRPr>
                    </a:p>
                  </a:txBody>
                  <a:tcPr marL="68580" marR="68580" marT="34290" marB="34290">
                    <a:noFill/>
                  </a:tcPr>
                </a:tc>
                <a:extLst>
                  <a:ext uri="{0D108BD9-81ED-4DB2-BD59-A6C34878D82A}">
                    <a16:rowId xmlns:a16="http://schemas.microsoft.com/office/drawing/2014/main" val="10002"/>
                  </a:ext>
                </a:extLst>
              </a:tr>
              <a:tr h="331045">
                <a:tc>
                  <a:txBody>
                    <a:bodyPr/>
                    <a:lstStyle/>
                    <a:p>
                      <a:r>
                        <a:rPr lang="en-US" sz="1100" dirty="0">
                          <a:latin typeface="Arial"/>
                          <a:cs typeface="Arial"/>
                        </a:rPr>
                        <a:t>25%</a:t>
                      </a:r>
                    </a:p>
                  </a:txBody>
                  <a:tcPr marL="68580" marR="68580" marT="34290" marB="34290">
                    <a:noFill/>
                  </a:tcPr>
                </a:tc>
                <a:tc>
                  <a:txBody>
                    <a:bodyPr/>
                    <a:lstStyle/>
                    <a:p>
                      <a:r>
                        <a:rPr lang="en-US" sz="1100" dirty="0">
                          <a:latin typeface="Arial"/>
                          <a:cs typeface="Arial"/>
                        </a:rPr>
                        <a:t>$37,951–$91,900</a:t>
                      </a:r>
                    </a:p>
                  </a:txBody>
                  <a:tcPr marL="68580" marR="68580" marT="34290" marB="34290">
                    <a:noFill/>
                  </a:tcPr>
                </a:tc>
                <a:tc>
                  <a:txBody>
                    <a:bodyPr/>
                    <a:lstStyle/>
                    <a:p>
                      <a:r>
                        <a:rPr lang="en-US" sz="1100" dirty="0">
                          <a:latin typeface="Arial"/>
                          <a:cs typeface="Arial"/>
                        </a:rPr>
                        <a:t>$75,901–$153,100</a:t>
                      </a:r>
                    </a:p>
                  </a:txBody>
                  <a:tcPr marL="68580" marR="68580" marT="34290" marB="34290">
                    <a:noFill/>
                  </a:tcPr>
                </a:tc>
                <a:tc>
                  <a:txBody>
                    <a:bodyPr/>
                    <a:lstStyle/>
                    <a:p>
                      <a:r>
                        <a:rPr lang="en-US" sz="1100" dirty="0">
                          <a:latin typeface="Arial"/>
                          <a:cs typeface="Arial"/>
                        </a:rPr>
                        <a:t>$50,801–$131,200</a:t>
                      </a:r>
                    </a:p>
                  </a:txBody>
                  <a:tcPr marL="68580" marR="68580" marT="34290" marB="34290">
                    <a:noFill/>
                  </a:tcPr>
                </a:tc>
                <a:extLst>
                  <a:ext uri="{0D108BD9-81ED-4DB2-BD59-A6C34878D82A}">
                    <a16:rowId xmlns:a16="http://schemas.microsoft.com/office/drawing/2014/main" val="10003"/>
                  </a:ext>
                </a:extLst>
              </a:tr>
              <a:tr h="331045">
                <a:tc>
                  <a:txBody>
                    <a:bodyPr/>
                    <a:lstStyle/>
                    <a:p>
                      <a:r>
                        <a:rPr lang="en-US" sz="1100" dirty="0">
                          <a:latin typeface="Arial"/>
                          <a:cs typeface="Arial"/>
                        </a:rPr>
                        <a:t>28%</a:t>
                      </a:r>
                    </a:p>
                  </a:txBody>
                  <a:tcPr marL="68580" marR="68580" marT="34290" marB="34290">
                    <a:noFill/>
                  </a:tcPr>
                </a:tc>
                <a:tc>
                  <a:txBody>
                    <a:bodyPr/>
                    <a:lstStyle/>
                    <a:p>
                      <a:r>
                        <a:rPr lang="en-US" sz="1100" dirty="0">
                          <a:latin typeface="Arial"/>
                          <a:cs typeface="Arial"/>
                        </a:rPr>
                        <a:t>$91,901–$191,650</a:t>
                      </a:r>
                    </a:p>
                  </a:txBody>
                  <a:tcPr marL="68580" marR="68580" marT="34290" marB="34290">
                    <a:noFill/>
                  </a:tcPr>
                </a:tc>
                <a:tc>
                  <a:txBody>
                    <a:bodyPr/>
                    <a:lstStyle/>
                    <a:p>
                      <a:r>
                        <a:rPr lang="en-US" sz="1100" dirty="0">
                          <a:latin typeface="Arial"/>
                          <a:cs typeface="Arial"/>
                        </a:rPr>
                        <a:t>$153,101–$233,350</a:t>
                      </a:r>
                    </a:p>
                  </a:txBody>
                  <a:tcPr marL="68580" marR="68580" marT="34290" marB="34290">
                    <a:noFill/>
                  </a:tcPr>
                </a:tc>
                <a:tc>
                  <a:txBody>
                    <a:bodyPr/>
                    <a:lstStyle/>
                    <a:p>
                      <a:r>
                        <a:rPr lang="en-US" sz="1100" dirty="0">
                          <a:latin typeface="Arial"/>
                          <a:cs typeface="Arial"/>
                        </a:rPr>
                        <a:t>$131,201–$212,500</a:t>
                      </a:r>
                    </a:p>
                  </a:txBody>
                  <a:tcPr marL="68580" marR="68580" marT="34290" marB="34290">
                    <a:noFill/>
                  </a:tcPr>
                </a:tc>
                <a:extLst>
                  <a:ext uri="{0D108BD9-81ED-4DB2-BD59-A6C34878D82A}">
                    <a16:rowId xmlns:a16="http://schemas.microsoft.com/office/drawing/2014/main" val="10004"/>
                  </a:ext>
                </a:extLst>
              </a:tr>
              <a:tr h="331045">
                <a:tc>
                  <a:txBody>
                    <a:bodyPr/>
                    <a:lstStyle/>
                    <a:p>
                      <a:r>
                        <a:rPr lang="en-US" sz="1100" dirty="0">
                          <a:latin typeface="Arial"/>
                          <a:cs typeface="Arial"/>
                        </a:rPr>
                        <a:t>33%</a:t>
                      </a:r>
                    </a:p>
                  </a:txBody>
                  <a:tcPr marL="68580" marR="68580" marT="34290" marB="34290">
                    <a:noFill/>
                  </a:tcPr>
                </a:tc>
                <a:tc>
                  <a:txBody>
                    <a:bodyPr/>
                    <a:lstStyle/>
                    <a:p>
                      <a:r>
                        <a:rPr lang="en-US" sz="1100" dirty="0">
                          <a:latin typeface="Arial"/>
                          <a:cs typeface="Arial"/>
                        </a:rPr>
                        <a:t>$191,651–$416,700</a:t>
                      </a:r>
                    </a:p>
                  </a:txBody>
                  <a:tcPr marL="68580" marR="68580" marT="34290" marB="34290">
                    <a:noFill/>
                  </a:tcPr>
                </a:tc>
                <a:tc>
                  <a:txBody>
                    <a:bodyPr/>
                    <a:lstStyle/>
                    <a:p>
                      <a:r>
                        <a:rPr lang="en-US" sz="1100" dirty="0">
                          <a:latin typeface="Arial"/>
                          <a:cs typeface="Arial"/>
                        </a:rPr>
                        <a:t>$233,351–$416,700</a:t>
                      </a:r>
                    </a:p>
                  </a:txBody>
                  <a:tcPr marL="68580" marR="68580" marT="34290" marB="34290">
                    <a:noFill/>
                  </a:tcPr>
                </a:tc>
                <a:tc>
                  <a:txBody>
                    <a:bodyPr/>
                    <a:lstStyle/>
                    <a:p>
                      <a:r>
                        <a:rPr lang="en-US" sz="1100" dirty="0">
                          <a:latin typeface="Arial"/>
                          <a:cs typeface="Arial"/>
                        </a:rPr>
                        <a:t>$212,501–</a:t>
                      </a:r>
                      <a:r>
                        <a:rPr lang="en-US" sz="1100" baseline="0" dirty="0">
                          <a:latin typeface="Arial"/>
                          <a:cs typeface="Arial"/>
                        </a:rPr>
                        <a:t>$416,700</a:t>
                      </a:r>
                      <a:endParaRPr lang="en-US" sz="1100" dirty="0">
                        <a:latin typeface="Arial"/>
                        <a:cs typeface="Arial"/>
                      </a:endParaRPr>
                    </a:p>
                  </a:txBody>
                  <a:tcPr marL="68580" marR="68580" marT="34290" marB="34290">
                    <a:noFill/>
                  </a:tcPr>
                </a:tc>
                <a:extLst>
                  <a:ext uri="{0D108BD9-81ED-4DB2-BD59-A6C34878D82A}">
                    <a16:rowId xmlns:a16="http://schemas.microsoft.com/office/drawing/2014/main" val="10005"/>
                  </a:ext>
                </a:extLst>
              </a:tr>
              <a:tr h="331045">
                <a:tc>
                  <a:txBody>
                    <a:bodyPr/>
                    <a:lstStyle/>
                    <a:p>
                      <a:r>
                        <a:rPr lang="en-US" sz="1100" dirty="0">
                          <a:latin typeface="Arial"/>
                          <a:cs typeface="Arial"/>
                        </a:rPr>
                        <a:t>35%</a:t>
                      </a:r>
                    </a:p>
                  </a:txBody>
                  <a:tcPr marL="68580" marR="68580" marT="34290" marB="34290">
                    <a:noFill/>
                  </a:tcPr>
                </a:tc>
                <a:tc>
                  <a:txBody>
                    <a:bodyPr/>
                    <a:lstStyle/>
                    <a:p>
                      <a:r>
                        <a:rPr lang="en-US" sz="1100" dirty="0">
                          <a:latin typeface="Arial"/>
                          <a:cs typeface="Arial"/>
                        </a:rPr>
                        <a:t>$416,701–$418,400</a:t>
                      </a:r>
                    </a:p>
                  </a:txBody>
                  <a:tcPr marL="68580" marR="68580" marT="34290" marB="34290">
                    <a:noFill/>
                  </a:tcPr>
                </a:tc>
                <a:tc>
                  <a:txBody>
                    <a:bodyPr/>
                    <a:lstStyle/>
                    <a:p>
                      <a:r>
                        <a:rPr lang="en-US" sz="1100" dirty="0">
                          <a:latin typeface="Arial"/>
                          <a:cs typeface="Arial"/>
                        </a:rPr>
                        <a:t>$416,701–$470,700</a:t>
                      </a:r>
                    </a:p>
                  </a:txBody>
                  <a:tcPr marL="68580" marR="68580" marT="34290" marB="34290">
                    <a:noFill/>
                  </a:tcPr>
                </a:tc>
                <a:tc>
                  <a:txBody>
                    <a:bodyPr/>
                    <a:lstStyle/>
                    <a:p>
                      <a:r>
                        <a:rPr lang="en-US" sz="1100" dirty="0">
                          <a:latin typeface="Arial"/>
                          <a:cs typeface="Arial"/>
                        </a:rPr>
                        <a:t>$416,701–$444,550</a:t>
                      </a:r>
                    </a:p>
                  </a:txBody>
                  <a:tcPr marL="68580" marR="68580" marT="34290" marB="34290">
                    <a:noFill/>
                  </a:tcPr>
                </a:tc>
                <a:extLst>
                  <a:ext uri="{0D108BD9-81ED-4DB2-BD59-A6C34878D82A}">
                    <a16:rowId xmlns:a16="http://schemas.microsoft.com/office/drawing/2014/main" val="10006"/>
                  </a:ext>
                </a:extLst>
              </a:tr>
              <a:tr h="331045">
                <a:tc>
                  <a:txBody>
                    <a:bodyPr/>
                    <a:lstStyle/>
                    <a:p>
                      <a:r>
                        <a:rPr lang="en-US" sz="1100" dirty="0">
                          <a:latin typeface="Arial"/>
                          <a:cs typeface="Arial"/>
                        </a:rPr>
                        <a:t>39.6%</a:t>
                      </a:r>
                    </a:p>
                  </a:txBody>
                  <a:tcPr marL="68580" marR="68580" marT="34290" marB="34290">
                    <a:noFill/>
                  </a:tcPr>
                </a:tc>
                <a:tc>
                  <a:txBody>
                    <a:bodyPr/>
                    <a:lstStyle/>
                    <a:p>
                      <a:r>
                        <a:rPr lang="en-US" sz="1100" dirty="0">
                          <a:latin typeface="Arial"/>
                          <a:cs typeface="Arial"/>
                        </a:rPr>
                        <a:t>$418,401 and up</a:t>
                      </a:r>
                    </a:p>
                  </a:txBody>
                  <a:tcPr marL="68580" marR="68580" marT="34290" marB="34290">
                    <a:noFill/>
                  </a:tcPr>
                </a:tc>
                <a:tc>
                  <a:txBody>
                    <a:bodyPr/>
                    <a:lstStyle/>
                    <a:p>
                      <a:r>
                        <a:rPr lang="en-US" sz="1100" dirty="0">
                          <a:latin typeface="Arial"/>
                          <a:cs typeface="Arial"/>
                        </a:rPr>
                        <a:t>$470,701 and up</a:t>
                      </a:r>
                    </a:p>
                  </a:txBody>
                  <a:tcPr marL="68580" marR="68580" marT="34290" marB="34290">
                    <a:noFill/>
                  </a:tcPr>
                </a:tc>
                <a:tc>
                  <a:txBody>
                    <a:bodyPr/>
                    <a:lstStyle/>
                    <a:p>
                      <a:r>
                        <a:rPr lang="en-US" sz="1100" dirty="0">
                          <a:latin typeface="Arial"/>
                          <a:cs typeface="Arial"/>
                        </a:rPr>
                        <a:t>$444,551 and up</a:t>
                      </a:r>
                    </a:p>
                  </a:txBody>
                  <a:tcPr marL="68580" marR="68580" marT="34290" marB="34290">
                    <a:noFill/>
                  </a:tcPr>
                </a:tc>
                <a:extLst>
                  <a:ext uri="{0D108BD9-81ED-4DB2-BD59-A6C34878D82A}">
                    <a16:rowId xmlns:a16="http://schemas.microsoft.com/office/drawing/2014/main" val="10007"/>
                  </a:ext>
                </a:extLst>
              </a:tr>
            </a:tbl>
          </a:graphicData>
        </a:graphic>
      </p:graphicFrame>
      <p:cxnSp>
        <p:nvCxnSpPr>
          <p:cNvPr id="10" name="Straight Connector 9"/>
          <p:cNvCxnSpPr/>
          <p:nvPr/>
        </p:nvCxnSpPr>
        <p:spPr>
          <a:xfrm>
            <a:off x="526694" y="1477670"/>
            <a:ext cx="6547104" cy="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526694" y="1806854"/>
            <a:ext cx="6547104"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526694" y="2136038"/>
            <a:ext cx="6547104"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526694" y="2457906"/>
            <a:ext cx="6547104"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526694" y="2809036"/>
            <a:ext cx="6547104"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526694" y="3130904"/>
            <a:ext cx="6547104"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526694" y="3474719"/>
            <a:ext cx="6547104"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8404097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22659F"/>
                </a:solidFill>
              </a:rPr>
              <a:t>Dividend and capital gains rates unchanged</a:t>
            </a:r>
          </a:p>
        </p:txBody>
      </p:sp>
      <p:sp>
        <p:nvSpPr>
          <p:cNvPr id="3" name="Content Placeholder 2"/>
          <p:cNvSpPr>
            <a:spLocks noGrp="1"/>
          </p:cNvSpPr>
          <p:nvPr>
            <p:ph type="body" sz="quarter" idx="13"/>
          </p:nvPr>
        </p:nvSpPr>
        <p:spPr>
          <a:xfrm>
            <a:off x="458528" y="1039495"/>
            <a:ext cx="7771071" cy="3349625"/>
          </a:xfrm>
        </p:spPr>
        <p:txBody>
          <a:bodyPr>
            <a:normAutofit/>
          </a:bodyPr>
          <a:lstStyle/>
          <a:p>
            <a:pPr>
              <a:buClr>
                <a:srgbClr val="22659F"/>
              </a:buClr>
            </a:pPr>
            <a:r>
              <a:rPr lang="en-US" dirty="0"/>
              <a:t>The top tax bracket for dividends</a:t>
            </a:r>
            <a:br>
              <a:rPr lang="en-US" dirty="0"/>
            </a:br>
            <a:r>
              <a:rPr lang="en-US" dirty="0"/>
              <a:t>and capital gains is 20%</a:t>
            </a:r>
            <a:br>
              <a:rPr lang="en-US" dirty="0"/>
            </a:br>
            <a:r>
              <a:rPr lang="en-US" dirty="0"/>
              <a:t>(23.8% if the net investment</a:t>
            </a:r>
            <a:br>
              <a:rPr lang="en-US" dirty="0"/>
            </a:br>
            <a:r>
              <a:rPr lang="en-US" dirty="0"/>
              <a:t>income tax applies).</a:t>
            </a:r>
            <a:br>
              <a:rPr lang="en-US" dirty="0"/>
            </a:br>
            <a:r>
              <a:rPr lang="en-US" dirty="0"/>
              <a:t/>
            </a:r>
            <a:br>
              <a:rPr lang="en-US" dirty="0"/>
            </a:br>
            <a:r>
              <a:rPr lang="en-US" dirty="0">
                <a:solidFill>
                  <a:srgbClr val="22659F"/>
                </a:solidFill>
              </a:rPr>
              <a:t>Here’s the breakdown:</a:t>
            </a:r>
          </a:p>
        </p:txBody>
      </p:sp>
      <p:graphicFrame>
        <p:nvGraphicFramePr>
          <p:cNvPr id="6" name="Diagram 5"/>
          <p:cNvGraphicFramePr/>
          <p:nvPr>
            <p:extLst>
              <p:ext uri="{D42A27DB-BD31-4B8C-83A1-F6EECF244321}">
                <p14:modId xmlns:p14="http://schemas.microsoft.com/office/powerpoint/2010/main" val="132456719"/>
              </p:ext>
            </p:extLst>
          </p:nvPr>
        </p:nvGraphicFramePr>
        <p:xfrm>
          <a:off x="3168882" y="1148029"/>
          <a:ext cx="4548654" cy="32410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740440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22659F"/>
                </a:solidFill>
              </a:rPr>
              <a:t>Personal exemptions for 2017</a:t>
            </a:r>
          </a:p>
        </p:txBody>
      </p:sp>
      <p:sp>
        <p:nvSpPr>
          <p:cNvPr id="5" name="Content Placeholder 2"/>
          <p:cNvSpPr txBox="1">
            <a:spLocks/>
          </p:cNvSpPr>
          <p:nvPr/>
        </p:nvSpPr>
        <p:spPr>
          <a:xfrm>
            <a:off x="266295" y="1009542"/>
            <a:ext cx="3749749" cy="2256816"/>
          </a:xfrm>
          <a:prstGeom prst="rect">
            <a:avLst/>
          </a:prstGeom>
        </p:spPr>
        <p:txBody>
          <a:bodyPr numCol="1"/>
          <a:lstStyle>
            <a:lvl1pPr marL="228600" indent="-228600" algn="l" defTabSz="457200" rtl="0" eaLnBrk="0" fontAlgn="base" hangingPunct="0">
              <a:spcBef>
                <a:spcPts val="1200"/>
              </a:spcBef>
              <a:spcAft>
                <a:spcPct val="0"/>
              </a:spcAft>
              <a:buClr>
                <a:schemeClr val="accent1">
                  <a:lumMod val="60000"/>
                  <a:lumOff val="40000"/>
                </a:schemeClr>
              </a:buClr>
              <a:buSzPct val="100000"/>
              <a:buFont typeface="Arial"/>
              <a:buChar char="•"/>
              <a:defRPr sz="1700" b="0" kern="1200">
                <a:solidFill>
                  <a:schemeClr val="tx1">
                    <a:lumMod val="95000"/>
                    <a:lumOff val="5000"/>
                  </a:schemeClr>
                </a:solidFill>
                <a:latin typeface="Arial"/>
                <a:ea typeface="ＭＳ Ｐゴシック" pitchFamily="-112" charset="-128"/>
                <a:cs typeface="Arial"/>
              </a:defRPr>
            </a:lvl1pPr>
            <a:lvl2pPr marL="742950" indent="-285750" algn="l" defTabSz="457200" rtl="0" eaLnBrk="0" fontAlgn="base" hangingPunct="0">
              <a:spcBef>
                <a:spcPts val="1200"/>
              </a:spcBef>
              <a:spcAft>
                <a:spcPct val="0"/>
              </a:spcAft>
              <a:buClr>
                <a:schemeClr val="accent1">
                  <a:lumMod val="60000"/>
                  <a:lumOff val="40000"/>
                </a:schemeClr>
              </a:buClr>
              <a:buFont typeface="Lucida Grande"/>
              <a:buChar char="-"/>
              <a:defRPr sz="1700" b="0" kern="1200">
                <a:solidFill>
                  <a:schemeClr val="tx1">
                    <a:lumMod val="95000"/>
                    <a:lumOff val="5000"/>
                  </a:schemeClr>
                </a:solidFill>
                <a:latin typeface="Arial"/>
                <a:ea typeface="ＭＳ Ｐゴシック" pitchFamily="-112" charset="-128"/>
                <a:cs typeface="Arial"/>
              </a:defRPr>
            </a:lvl2pPr>
            <a:lvl3pPr marL="548640" indent="0" algn="l" defTabSz="457200" rtl="0" eaLnBrk="0" fontAlgn="base" hangingPunct="0">
              <a:spcBef>
                <a:spcPts val="1200"/>
              </a:spcBef>
              <a:spcAft>
                <a:spcPct val="0"/>
              </a:spcAft>
              <a:buClr>
                <a:schemeClr val="accent1">
                  <a:lumMod val="60000"/>
                  <a:lumOff val="40000"/>
                </a:schemeClr>
              </a:buClr>
              <a:buFont typeface="Lucida Grande"/>
              <a:buNone/>
              <a:defRPr sz="1700" b="0" kern="1200" baseline="0">
                <a:solidFill>
                  <a:schemeClr val="tx1">
                    <a:lumMod val="95000"/>
                    <a:lumOff val="5000"/>
                  </a:schemeClr>
                </a:solidFill>
                <a:latin typeface="Arial"/>
                <a:ea typeface="ＭＳ Ｐゴシック" pitchFamily="-112" charset="-128"/>
                <a:cs typeface="Arial"/>
              </a:defRPr>
            </a:lvl3pPr>
            <a:lvl4pPr marL="1600200" indent="-228600" algn="l" defTabSz="457200" rtl="0" eaLnBrk="0" fontAlgn="base" hangingPunct="0">
              <a:spcBef>
                <a:spcPts val="1200"/>
              </a:spcBef>
              <a:spcAft>
                <a:spcPct val="0"/>
              </a:spcAft>
              <a:buClr>
                <a:schemeClr val="accent1">
                  <a:lumMod val="60000"/>
                  <a:lumOff val="40000"/>
                </a:schemeClr>
              </a:buClr>
              <a:buFont typeface="Lucida Grande"/>
              <a:buChar char="-"/>
              <a:defRPr sz="1700" b="0" kern="1200">
                <a:solidFill>
                  <a:schemeClr val="tx1">
                    <a:lumMod val="95000"/>
                    <a:lumOff val="5000"/>
                  </a:schemeClr>
                </a:solidFill>
                <a:latin typeface="Arial"/>
                <a:ea typeface="ＭＳ Ｐゴシック" pitchFamily="-112" charset="-128"/>
                <a:cs typeface="Arial"/>
              </a:defRPr>
            </a:lvl4pPr>
            <a:lvl5pPr marL="1828800" indent="0" algn="l" defTabSz="457200" rtl="0" eaLnBrk="0" fontAlgn="base" hangingPunct="0">
              <a:spcBef>
                <a:spcPts val="1200"/>
              </a:spcBef>
              <a:spcAft>
                <a:spcPct val="0"/>
              </a:spcAft>
              <a:buClr>
                <a:srgbClr val="FF6600"/>
              </a:buClr>
              <a:buFont typeface="Lucida Grande"/>
              <a:buNone/>
              <a:defRPr sz="1700" b="0" kern="1200">
                <a:solidFill>
                  <a:schemeClr val="tx1">
                    <a:lumMod val="95000"/>
                    <a:lumOff val="5000"/>
                  </a:schemeClr>
                </a:solidFill>
                <a:latin typeface="Arial"/>
                <a:ea typeface="ＭＳ Ｐゴシック" pitchFamily="-112"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17183" indent="-214313">
              <a:buClr>
                <a:srgbClr val="22659F"/>
              </a:buClr>
            </a:pPr>
            <a:r>
              <a:rPr lang="en-US" sz="1600" dirty="0"/>
              <a:t>$4,050 per eligible person</a:t>
            </a:r>
          </a:p>
          <a:p>
            <a:pPr marL="317183" indent="-214313">
              <a:buClr>
                <a:srgbClr val="22659F"/>
              </a:buClr>
            </a:pPr>
            <a:r>
              <a:rPr lang="en-US" sz="1600" dirty="0"/>
              <a:t>Phase-out starts at these AGI levels: </a:t>
            </a:r>
          </a:p>
          <a:p>
            <a:pPr marL="617220" lvl="1">
              <a:buClr>
                <a:srgbClr val="22659F"/>
              </a:buClr>
            </a:pPr>
            <a:r>
              <a:rPr lang="en-US" sz="1600" dirty="0"/>
              <a:t>Single: $261,500</a:t>
            </a:r>
          </a:p>
          <a:p>
            <a:pPr marL="617220" lvl="1">
              <a:buClr>
                <a:srgbClr val="22659F"/>
              </a:buClr>
            </a:pPr>
            <a:r>
              <a:rPr lang="en-US" sz="1600" dirty="0"/>
              <a:t>Married filing jointly: $313,800</a:t>
            </a:r>
          </a:p>
          <a:p>
            <a:pPr marL="617220" lvl="1">
              <a:buClr>
                <a:srgbClr val="22659F"/>
              </a:buClr>
            </a:pPr>
            <a:r>
              <a:rPr lang="en-US" sz="1600" dirty="0"/>
              <a:t>Head of household: $287,650</a:t>
            </a:r>
          </a:p>
          <a:p>
            <a:pPr marL="617220" lvl="1">
              <a:buClr>
                <a:srgbClr val="22659F"/>
              </a:buClr>
            </a:pPr>
            <a:r>
              <a:rPr lang="en-US" sz="1600" dirty="0"/>
              <a:t>Married filing separately: $156,900</a:t>
            </a:r>
          </a:p>
          <a:p>
            <a:pPr>
              <a:buClr>
                <a:srgbClr val="22659F"/>
              </a:buClr>
            </a:pPr>
            <a:endParaRPr lang="en-US" sz="1600" dirty="0"/>
          </a:p>
          <a:p>
            <a:pPr>
              <a:buClr>
                <a:srgbClr val="22659F"/>
              </a:buClr>
            </a:pPr>
            <a:endParaRPr lang="en-US" sz="1600" dirty="0"/>
          </a:p>
          <a:p>
            <a:pPr>
              <a:buClr>
                <a:srgbClr val="22659F"/>
              </a:buClr>
            </a:pPr>
            <a:endParaRPr lang="en-US" sz="1600" dirty="0"/>
          </a:p>
          <a:p>
            <a:pPr>
              <a:buClr>
                <a:srgbClr val="22659F"/>
              </a:buClr>
            </a:pPr>
            <a:endParaRPr lang="en-US" sz="1600" dirty="0"/>
          </a:p>
        </p:txBody>
      </p:sp>
      <p:sp>
        <p:nvSpPr>
          <p:cNvPr id="7" name="Rectangle 6"/>
          <p:cNvSpPr/>
          <p:nvPr/>
        </p:nvSpPr>
        <p:spPr>
          <a:xfrm>
            <a:off x="5299364" y="4724400"/>
            <a:ext cx="574963" cy="1454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656917" y="-1"/>
            <a:ext cx="3487083" cy="5140037"/>
          </a:xfrm>
          <a:prstGeom prst="rect">
            <a:avLst/>
          </a:prstGeom>
        </p:spPr>
      </p:pic>
      <p:pic>
        <p:nvPicPr>
          <p:cNvPr id="6" name="Picture 5"/>
          <p:cNvPicPr>
            <a:picLocks noChangeAspect="1"/>
          </p:cNvPicPr>
          <p:nvPr/>
        </p:nvPicPr>
        <p:blipFill>
          <a:blip r:embed="rId4" cstate="print">
            <a:alphaModFix amt="12000"/>
            <a:extLst>
              <a:ext uri="{28A0092B-C50C-407E-A947-70E740481C1C}">
                <a14:useLocalDpi xmlns:a14="http://schemas.microsoft.com/office/drawing/2010/main"/>
              </a:ext>
            </a:extLst>
          </a:blip>
          <a:stretch>
            <a:fillRect/>
          </a:stretch>
        </p:blipFill>
        <p:spPr>
          <a:xfrm>
            <a:off x="7336905" y="0"/>
            <a:ext cx="1807094" cy="2859578"/>
          </a:xfrm>
          <a:prstGeom prst="rect">
            <a:avLst/>
          </a:prstGeom>
        </p:spPr>
      </p:pic>
    </p:spTree>
    <p:extLst>
      <p:ext uri="{BB962C8B-B14F-4D97-AF65-F5344CB8AC3E}">
        <p14:creationId xmlns:p14="http://schemas.microsoft.com/office/powerpoint/2010/main" val="7884128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22659F"/>
                </a:solidFill>
              </a:rPr>
              <a:t>Itemized deductions</a:t>
            </a:r>
          </a:p>
        </p:txBody>
      </p:sp>
      <p:sp>
        <p:nvSpPr>
          <p:cNvPr id="3" name="Content Placeholder 2"/>
          <p:cNvSpPr>
            <a:spLocks noGrp="1"/>
          </p:cNvSpPr>
          <p:nvPr>
            <p:ph type="body" sz="quarter" idx="13"/>
          </p:nvPr>
        </p:nvSpPr>
        <p:spPr>
          <a:xfrm>
            <a:off x="458528" y="859435"/>
            <a:ext cx="6079431" cy="3349625"/>
          </a:xfrm>
        </p:spPr>
        <p:txBody>
          <a:bodyPr/>
          <a:lstStyle/>
          <a:p>
            <a:pPr>
              <a:lnSpc>
                <a:spcPct val="100000"/>
              </a:lnSpc>
              <a:buClr>
                <a:srgbClr val="22659F"/>
              </a:buClr>
            </a:pPr>
            <a:r>
              <a:rPr lang="en-US" dirty="0"/>
              <a:t>Limited for high-income taxpayers (note that this is proposed</a:t>
            </a:r>
            <a:br>
              <a:rPr lang="en-US" dirty="0"/>
            </a:br>
            <a:r>
              <a:rPr lang="en-US" dirty="0"/>
              <a:t>to be repealed)</a:t>
            </a:r>
          </a:p>
          <a:p>
            <a:pPr>
              <a:lnSpc>
                <a:spcPct val="100000"/>
              </a:lnSpc>
              <a:buClr>
                <a:srgbClr val="22659F"/>
              </a:buClr>
            </a:pPr>
            <a:r>
              <a:rPr lang="en-US" dirty="0"/>
              <a:t>3% reduction once AGI exceeds the threshold (same</a:t>
            </a:r>
            <a:br>
              <a:rPr lang="en-US" dirty="0"/>
            </a:br>
            <a:r>
              <a:rPr lang="en-US" dirty="0"/>
              <a:t>threshold as personal exemptions noted on the above slide)</a:t>
            </a:r>
          </a:p>
          <a:p>
            <a:pPr>
              <a:lnSpc>
                <a:spcPct val="100000"/>
              </a:lnSpc>
              <a:buClr>
                <a:srgbClr val="22659F"/>
              </a:buClr>
            </a:pPr>
            <a:r>
              <a:rPr lang="en-US" dirty="0"/>
              <a:t>Reduction never goes above 20%</a:t>
            </a:r>
          </a:p>
          <a:p>
            <a:pPr>
              <a:lnSpc>
                <a:spcPct val="100000"/>
              </a:lnSpc>
              <a:buClr>
                <a:srgbClr val="22659F"/>
              </a:buClr>
            </a:pPr>
            <a:r>
              <a:rPr lang="en-US" dirty="0"/>
              <a:t>Certain deductions must be over a threshold in order to benefit:</a:t>
            </a:r>
          </a:p>
          <a:p>
            <a:pPr lvl="1">
              <a:lnSpc>
                <a:spcPct val="100000"/>
              </a:lnSpc>
              <a:buClr>
                <a:srgbClr val="22659F"/>
              </a:buClr>
            </a:pPr>
            <a:r>
              <a:rPr lang="en-US" dirty="0"/>
              <a:t>Medical expenses</a:t>
            </a:r>
          </a:p>
          <a:p>
            <a:pPr lvl="1">
              <a:lnSpc>
                <a:spcPct val="100000"/>
              </a:lnSpc>
              <a:buClr>
                <a:srgbClr val="22659F"/>
              </a:buClr>
            </a:pPr>
            <a:r>
              <a:rPr lang="en-US" dirty="0"/>
              <a:t>Investment expenses</a:t>
            </a:r>
          </a:p>
          <a:p>
            <a:pPr lvl="1">
              <a:lnSpc>
                <a:spcPct val="100000"/>
              </a:lnSpc>
              <a:buClr>
                <a:srgbClr val="22659F"/>
              </a:buClr>
            </a:pPr>
            <a:r>
              <a:rPr lang="en-US" dirty="0"/>
              <a:t>Unreimbursed business expenses and other</a:t>
            </a:r>
            <a:br>
              <a:rPr lang="en-US" dirty="0"/>
            </a:br>
            <a:r>
              <a:rPr lang="en-US" dirty="0"/>
              <a:t>miscellaneous deductions</a:t>
            </a:r>
          </a:p>
          <a:p>
            <a:pPr lvl="1">
              <a:lnSpc>
                <a:spcPct val="100000"/>
              </a:lnSpc>
              <a:buClr>
                <a:srgbClr val="22659F"/>
              </a:buClr>
            </a:pPr>
            <a:r>
              <a:rPr lang="en-US" dirty="0"/>
              <a:t>Casualty or theft losses</a:t>
            </a:r>
          </a:p>
        </p:txBody>
      </p:sp>
    </p:spTree>
    <p:extLst>
      <p:ext uri="{BB962C8B-B14F-4D97-AF65-F5344CB8AC3E}">
        <p14:creationId xmlns:p14="http://schemas.microsoft.com/office/powerpoint/2010/main" val="417686832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22659F"/>
                </a:solidFill>
              </a:rPr>
              <a:t>Affordable Care Act provisions</a:t>
            </a:r>
          </a:p>
        </p:txBody>
      </p:sp>
      <p:sp>
        <p:nvSpPr>
          <p:cNvPr id="3" name="Content Placeholder 2"/>
          <p:cNvSpPr>
            <a:spLocks noGrp="1"/>
          </p:cNvSpPr>
          <p:nvPr>
            <p:ph idx="1"/>
          </p:nvPr>
        </p:nvSpPr>
        <p:spPr/>
        <p:txBody>
          <a:bodyPr>
            <a:normAutofit/>
          </a:bodyPr>
          <a:lstStyle/>
          <a:p>
            <a:pPr marL="285750" indent="-285750">
              <a:buClr>
                <a:srgbClr val="22659F"/>
              </a:buClr>
              <a:buFont typeface="Arial" charset="0"/>
              <a:buChar char="•"/>
            </a:pPr>
            <a:r>
              <a:rPr lang="en-US" dirty="0"/>
              <a:t>Fee increase for uninsured</a:t>
            </a:r>
          </a:p>
          <a:p>
            <a:pPr marL="285750" indent="-285750">
              <a:buClr>
                <a:srgbClr val="22659F"/>
              </a:buClr>
              <a:buFont typeface="Arial" charset="0"/>
              <a:buChar char="•"/>
            </a:pPr>
            <a:r>
              <a:rPr lang="en-US" dirty="0"/>
              <a:t>2017: Higher of 2.5% of yearly household income or $695 per person</a:t>
            </a:r>
            <a:br>
              <a:rPr lang="en-US" dirty="0"/>
            </a:br>
            <a:r>
              <a:rPr lang="en-US" dirty="0"/>
              <a:t>($347.50 per child under 18)</a:t>
            </a:r>
          </a:p>
          <a:p>
            <a:pPr marL="285750" indent="-285750">
              <a:buClr>
                <a:srgbClr val="22659F"/>
              </a:buClr>
              <a:buFont typeface="Arial" charset="0"/>
              <a:buChar char="•"/>
            </a:pPr>
            <a:r>
              <a:rPr lang="en-US" dirty="0"/>
              <a:t>Premium tax credit</a:t>
            </a:r>
          </a:p>
          <a:p>
            <a:pPr marL="285750" indent="-285750">
              <a:buClr>
                <a:srgbClr val="22659F"/>
              </a:buClr>
              <a:buFont typeface="Arial" charset="0"/>
              <a:buChar char="•"/>
            </a:pPr>
            <a:r>
              <a:rPr lang="en-US" dirty="0"/>
              <a:t>Household income between 100%</a:t>
            </a:r>
            <a:br>
              <a:rPr lang="en-US" dirty="0"/>
            </a:br>
            <a:r>
              <a:rPr lang="en-US" dirty="0"/>
              <a:t>and 400% of federal poverty line</a:t>
            </a:r>
          </a:p>
        </p:txBody>
      </p:sp>
      <p:pic>
        <p:nvPicPr>
          <p:cNvPr id="6" name="Picture 5"/>
          <p:cNvPicPr>
            <a:picLocks noChangeAspect="1"/>
          </p:cNvPicPr>
          <p:nvPr/>
        </p:nvPicPr>
        <p:blipFill>
          <a:blip r:embed="rId3" cstate="print">
            <a:alphaModFix amt="13000"/>
            <a:extLst>
              <a:ext uri="{28A0092B-C50C-407E-A947-70E740481C1C}">
                <a14:useLocalDpi xmlns:a14="http://schemas.microsoft.com/office/drawing/2010/main"/>
              </a:ext>
            </a:extLst>
          </a:blip>
          <a:stretch>
            <a:fillRect/>
          </a:stretch>
        </p:blipFill>
        <p:spPr>
          <a:xfrm>
            <a:off x="5893593" y="0"/>
            <a:ext cx="3250406" cy="51435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719503" y="0"/>
            <a:ext cx="3432810" cy="5143500"/>
          </a:xfrm>
          <a:prstGeom prst="rect">
            <a:avLst/>
          </a:prstGeom>
        </p:spPr>
      </p:pic>
    </p:spTree>
    <p:extLst>
      <p:ext uri="{BB962C8B-B14F-4D97-AF65-F5344CB8AC3E}">
        <p14:creationId xmlns:p14="http://schemas.microsoft.com/office/powerpoint/2010/main" val="396931023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solidFill>
                  <a:srgbClr val="22659F"/>
                </a:solidFill>
              </a:rPr>
              <a:t>Review of net investment income tax (NIIT)</a:t>
            </a:r>
          </a:p>
        </p:txBody>
      </p:sp>
      <p:sp>
        <p:nvSpPr>
          <p:cNvPr id="2" name="Text Placeholder 1"/>
          <p:cNvSpPr>
            <a:spLocks noGrp="1"/>
          </p:cNvSpPr>
          <p:nvPr>
            <p:ph type="body" sz="quarter" idx="13"/>
          </p:nvPr>
        </p:nvSpPr>
        <p:spPr>
          <a:xfrm>
            <a:off x="458528" y="1015764"/>
            <a:ext cx="6079431" cy="3349625"/>
          </a:xfrm>
        </p:spPr>
        <p:txBody>
          <a:bodyPr/>
          <a:lstStyle/>
          <a:p>
            <a:pPr marL="0" indent="0">
              <a:buClr>
                <a:srgbClr val="22659F"/>
              </a:buClr>
              <a:buNone/>
            </a:pPr>
            <a:r>
              <a:rPr lang="en-US" dirty="0">
                <a:solidFill>
                  <a:srgbClr val="22659F"/>
                </a:solidFill>
              </a:rPr>
              <a:t>•  </a:t>
            </a:r>
            <a:r>
              <a:rPr lang="en-US" dirty="0"/>
              <a:t>Additional 3.8% tax</a:t>
            </a:r>
          </a:p>
          <a:p>
            <a:pPr>
              <a:buClr>
                <a:srgbClr val="22659F"/>
              </a:buClr>
            </a:pPr>
            <a:r>
              <a:rPr lang="en-US" dirty="0"/>
              <a:t>Affects individuals, estates and trusts with income above</a:t>
            </a:r>
            <a:br>
              <a:rPr lang="en-US" dirty="0"/>
            </a:br>
            <a:r>
              <a:rPr lang="en-US" dirty="0"/>
              <a:t>certain thresholds</a:t>
            </a:r>
          </a:p>
          <a:p>
            <a:pPr>
              <a:buClr>
                <a:srgbClr val="22659F"/>
              </a:buClr>
            </a:pPr>
            <a:r>
              <a:rPr lang="en-US" dirty="0"/>
              <a:t>Capital gains, interest and dividends</a:t>
            </a:r>
          </a:p>
          <a:p>
            <a:pPr>
              <a:buClr>
                <a:srgbClr val="22659F"/>
              </a:buClr>
            </a:pPr>
            <a:r>
              <a:rPr lang="en-US" dirty="0"/>
              <a:t>Net rental and royalty income</a:t>
            </a:r>
          </a:p>
          <a:p>
            <a:pPr>
              <a:buClr>
                <a:srgbClr val="22659F"/>
              </a:buClr>
            </a:pPr>
            <a:r>
              <a:rPr lang="en-US" dirty="0"/>
              <a:t>Income from passive activities</a:t>
            </a:r>
          </a:p>
          <a:p>
            <a:pPr>
              <a:buClr>
                <a:srgbClr val="22659F"/>
              </a:buClr>
            </a:pP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866312" y="0"/>
            <a:ext cx="2277687" cy="5143500"/>
          </a:xfrm>
          <a:prstGeom prst="rect">
            <a:avLst/>
          </a:prstGeom>
        </p:spPr>
      </p:pic>
      <p:pic>
        <p:nvPicPr>
          <p:cNvPr id="3" name="Picture 2"/>
          <p:cNvPicPr>
            <a:picLocks noChangeAspect="1"/>
          </p:cNvPicPr>
          <p:nvPr/>
        </p:nvPicPr>
        <p:blipFill>
          <a:blip r:embed="rId4">
            <a:alphaModFix amt="30000"/>
            <a:extLst>
              <a:ext uri="{28A0092B-C50C-407E-A947-70E740481C1C}">
                <a14:useLocalDpi xmlns:a14="http://schemas.microsoft.com/office/drawing/2010/main"/>
              </a:ext>
            </a:extLst>
          </a:blip>
          <a:stretch>
            <a:fillRect/>
          </a:stretch>
        </p:blipFill>
        <p:spPr>
          <a:xfrm>
            <a:off x="7266246" y="1529541"/>
            <a:ext cx="1478602" cy="1946101"/>
          </a:xfrm>
          <a:prstGeom prst="rect">
            <a:avLst/>
          </a:prstGeom>
        </p:spPr>
      </p:pic>
    </p:spTree>
    <p:extLst>
      <p:ext uri="{BB962C8B-B14F-4D97-AF65-F5344CB8AC3E}">
        <p14:creationId xmlns:p14="http://schemas.microsoft.com/office/powerpoint/2010/main" val="51561824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Association">
      <a:dk1>
        <a:sysClr val="windowText" lastClr="000000"/>
      </a:dk1>
      <a:lt1>
        <a:sysClr val="window" lastClr="FFFFFF"/>
      </a:lt1>
      <a:dk2>
        <a:srgbClr val="72246C"/>
      </a:dk2>
      <a:lt2>
        <a:srgbClr val="1D1D1D"/>
      </a:lt2>
      <a:accent1>
        <a:srgbClr val="B94164"/>
      </a:accent1>
      <a:accent2>
        <a:srgbClr val="F0B323"/>
      </a:accent2>
      <a:accent3>
        <a:srgbClr val="41B6E6"/>
      </a:accent3>
      <a:accent4>
        <a:srgbClr val="48A23F"/>
      </a:accent4>
      <a:accent5>
        <a:srgbClr val="672D89"/>
      </a:accent5>
      <a:accent6>
        <a:srgbClr val="DC6B2F"/>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6502</TotalTime>
  <Words>4733</Words>
  <Application>Microsoft Office PowerPoint</Application>
  <PresentationFormat>On-screen Show (16:9)</PresentationFormat>
  <Paragraphs>365</Paragraphs>
  <Slides>24</Slides>
  <Notes>24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24</vt:i4>
      </vt:variant>
    </vt:vector>
  </HeadingPairs>
  <TitlesOfParts>
    <vt:vector size="33" baseType="lpstr">
      <vt:lpstr>ＭＳ Ｐゴシック</vt:lpstr>
      <vt:lpstr>Arial</vt:lpstr>
      <vt:lpstr>Arial Bold</vt:lpstr>
      <vt:lpstr>ArialBold</vt:lpstr>
      <vt:lpstr>Calibri</vt:lpstr>
      <vt:lpstr>Lucida Grande</vt:lpstr>
      <vt:lpstr>Symbol</vt:lpstr>
      <vt:lpstr>Wingdings</vt:lpstr>
      <vt:lpstr>Office Theme</vt:lpstr>
      <vt:lpstr>Year-end tax planning for 2017 Things to consider </vt:lpstr>
      <vt:lpstr>Reminder about due dates</vt:lpstr>
      <vt:lpstr>Expired provisions (at the end of 2016)</vt:lpstr>
      <vt:lpstr>Tax brackets for 2017</vt:lpstr>
      <vt:lpstr>Dividend and capital gains rates unchanged</vt:lpstr>
      <vt:lpstr>Personal exemptions for 2017</vt:lpstr>
      <vt:lpstr>Itemized deductions</vt:lpstr>
      <vt:lpstr>Affordable Care Act provisions</vt:lpstr>
      <vt:lpstr>Review of net investment income tax (NIIT)</vt:lpstr>
      <vt:lpstr>Alternative minimum tax (AMT)</vt:lpstr>
      <vt:lpstr>Retirement planning</vt:lpstr>
      <vt:lpstr>Estate and gift taxes</vt:lpstr>
      <vt:lpstr>Education tax benefits</vt:lpstr>
      <vt:lpstr>Charitable contribution reminders</vt:lpstr>
      <vt:lpstr>State and local tax issues</vt:lpstr>
      <vt:lpstr>Planning now to avoid underpayment penalties</vt:lpstr>
      <vt:lpstr>Planning for tax reform</vt:lpstr>
      <vt:lpstr>Last-minute planning tips</vt:lpstr>
      <vt:lpstr>Continued planning tips</vt:lpstr>
      <vt:lpstr>Top issues for small business</vt:lpstr>
      <vt:lpstr>Depreciation</vt:lpstr>
      <vt:lpstr>Small business — saving for retirement</vt:lpstr>
      <vt:lpstr>Protect yourself from identity theft</vt:lpstr>
      <vt:lpstr>PowerPoint Presentation</vt:lpstr>
    </vt:vector>
  </TitlesOfParts>
  <Company>Infinia Group LLC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Ruben Mercado</dc:creator>
  <cp:lastModifiedBy>Michael McKennon</cp:lastModifiedBy>
  <cp:revision>651</cp:revision>
  <cp:lastPrinted>2017-11-06T17:45:55Z</cp:lastPrinted>
  <dcterms:created xsi:type="dcterms:W3CDTF">2017-03-15T13:22:16Z</dcterms:created>
  <dcterms:modified xsi:type="dcterms:W3CDTF">2017-12-01T16:50:45Z</dcterms:modified>
</cp:coreProperties>
</file>